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OE001" initials="I" lastIdx="1" clrIdx="0">
    <p:extLst>
      <p:ext uri="{19B8F6BF-5375-455C-9EA6-DF929625EA0E}">
        <p15:presenceInfo xmlns:p15="http://schemas.microsoft.com/office/powerpoint/2012/main" userId="13a6dbfbe05ad8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5F0CCCF-EDD6-4C65-B1FF-D523694B2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D412CFB1-A267-4387-84AF-1EDAAE4C4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BF1CCEB-0C22-49E1-99D5-3D709027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386-9D17-498B-B09E-E72C39CC0B32}" type="datetimeFigureOut">
              <a:rPr lang="ar-SA" smtClean="0"/>
              <a:t>14/05/1446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7DD9F745-E238-4CCF-887A-256818B2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E5E83AFC-A656-4177-B2B9-6C5646B5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F205-0668-46CA-8760-E9A2C6AE5C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78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78C15FA-C624-4B6D-BBCC-1031E6AB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39053CCB-0D89-4E62-8FF1-2915E5FF2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385BCB7-7B6A-41EA-861C-53B6446A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386-9D17-498B-B09E-E72C39CC0B32}" type="datetimeFigureOut">
              <a:rPr lang="ar-SA" smtClean="0"/>
              <a:t>14/05/1446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EEB5079-FB2B-4803-B501-25CD223D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A6857EB2-7378-4380-B047-73495218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F205-0668-46CA-8760-E9A2C6AE5C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454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F99D93FA-3525-47E2-B4C2-BBE561838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C30A6F45-96AA-41DF-9BCA-BE1158BC8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7D53E609-8467-47D6-A673-20CB3F0D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386-9D17-498B-B09E-E72C39CC0B32}" type="datetimeFigureOut">
              <a:rPr lang="ar-SA" smtClean="0"/>
              <a:t>14/05/1446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4D1CEF35-6960-4672-AA3C-AE19731C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C5FDBC6D-2437-47BA-A846-C8820DBC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F205-0668-46CA-8760-E9A2C6AE5C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634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06FC1D8-A81A-431F-A48E-4C6E6453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533B9875-6633-4EEC-99AB-32BBAB67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78C30653-8871-4807-BF40-66BA612A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386-9D17-498B-B09E-E72C39CC0B32}" type="datetimeFigureOut">
              <a:rPr lang="ar-SA" smtClean="0"/>
              <a:t>14/05/1446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C44B7BD-AAA3-429E-9187-3645E567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E87A1785-4EDC-4A5E-A413-6F02B284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F205-0668-46CA-8760-E9A2C6AE5C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176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CA9E791-F8B7-4E11-A5F8-4213E2EB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A5E9D2CE-6199-4984-8E83-54C2DCE8D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651DAFA-AA7D-4FFB-B4F1-B9302861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386-9D17-498B-B09E-E72C39CC0B32}" type="datetimeFigureOut">
              <a:rPr lang="ar-SA" smtClean="0"/>
              <a:t>14/05/1446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CB7561BD-9EC1-45C5-9517-DF53435F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B1E987DC-439C-4896-82BC-C3995A76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F205-0668-46CA-8760-E9A2C6AE5C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192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73E19E3-A55C-4CB0-98C3-C95B72E0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F0391F70-547C-4435-8759-E8E18273B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BEEF3953-D76F-4BC8-8EFD-D3D7ABFEF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1578EC61-EAF4-466B-A451-7BA8639C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386-9D17-498B-B09E-E72C39CC0B32}" type="datetimeFigureOut">
              <a:rPr lang="ar-SA" smtClean="0"/>
              <a:t>14/05/1446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D42A2203-610F-4A4A-930A-B7B3410D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148C9DB1-28CA-484E-81C7-29E22CBE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F205-0668-46CA-8760-E9A2C6AE5C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417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B310795-7D93-48BB-B6DD-DA7603D91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E1E2AF5B-F2F4-41F3-B7A6-2AE721BB6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10DAAC59-BE27-4DB7-8ED0-C8AE4A7E4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513770E6-E043-44D8-BC6C-0470D8E4E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95A0AB9C-1694-4B35-A750-0A566104D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B9278498-A632-4B0B-B9A7-9B032B4C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386-9D17-498B-B09E-E72C39CC0B32}" type="datetimeFigureOut">
              <a:rPr lang="ar-SA" smtClean="0"/>
              <a:t>14/05/1446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8A344042-723B-40D9-8ABA-97982D48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0C2B9454-03BA-4889-9E22-F15C3238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F205-0668-46CA-8760-E9A2C6AE5C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27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C369E9D-4653-4A45-9F9D-4A9600BE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38828A1A-F49C-48ED-A5D4-B4BD4648D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386-9D17-498B-B09E-E72C39CC0B32}" type="datetimeFigureOut">
              <a:rPr lang="ar-SA" smtClean="0"/>
              <a:t>14/05/1446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13B966EB-2977-4214-974F-44DDEC1C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4F44964E-B4B9-4984-879A-351BDDA7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F205-0668-46CA-8760-E9A2C6AE5C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746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FAFFF84E-F90F-4BDD-88E1-1FE5DEA8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386-9D17-498B-B09E-E72C39CC0B32}" type="datetimeFigureOut">
              <a:rPr lang="ar-SA" smtClean="0"/>
              <a:t>14/05/1446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B17D9675-4B98-4132-83A4-792C1CF2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D9E5BE68-7C98-42EF-B550-5D720A83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F205-0668-46CA-8760-E9A2C6AE5C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159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60FAD82-CE6E-4069-A4F0-CF940B7A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B255C239-21C2-44D6-9D6D-3C3D5637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A8068984-243F-440F-9FE2-77961600B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7C191AFE-87BA-4677-B4E6-D0CE186C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386-9D17-498B-B09E-E72C39CC0B32}" type="datetimeFigureOut">
              <a:rPr lang="ar-SA" smtClean="0"/>
              <a:t>14/05/1446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ADDDF432-C33E-4FB4-9B25-54921CC6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1422CCD-90DE-499E-BD05-7BE4C87B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F205-0668-46CA-8760-E9A2C6AE5C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176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90850BB9-9A42-4FF9-A1A5-F48EF205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10D06C3C-0132-4E23-82B4-9A0848CCE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43484A31-2262-49C0-B1AB-12F5C63EF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C4496C12-4B89-48CA-9503-AC3B07B1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386-9D17-498B-B09E-E72C39CC0B32}" type="datetimeFigureOut">
              <a:rPr lang="ar-SA" smtClean="0"/>
              <a:t>14/05/1446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A63A2103-8015-484A-964E-8BB37930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57AA6AC9-B3DB-4BC5-9853-E7AF50D9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F205-0668-46CA-8760-E9A2C6AE5C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517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62D18754-B948-49C5-80F2-9D70ED5A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86705FE2-BCC3-4D0F-B593-3D8060D37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7250F37-009C-4EA1-BB24-0991A4860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D386-9D17-498B-B09E-E72C39CC0B32}" type="datetimeFigureOut">
              <a:rPr lang="ar-SA" smtClean="0"/>
              <a:t>14/05/1446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CCE73A20-8951-471F-933B-666AFE946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2391816B-27FD-4A98-8B7F-C6C48C5EA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6F205-0668-46CA-8760-E9A2C6AE5C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352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kedteva.co.il/VideoGuides/TripManagementGuid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="" xmlns:a16="http://schemas.microsoft.com/office/drawing/2014/main" id="{4BA54B51-8BBF-4F17-9D94-1EFA29A75B03}"/>
              </a:ext>
            </a:extLst>
          </p:cNvPr>
          <p:cNvSpPr/>
          <p:nvPr/>
        </p:nvSpPr>
        <p:spPr>
          <a:xfrm>
            <a:off x="352698" y="378823"/>
            <a:ext cx="10842171" cy="63093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/>
              <a:t>مراحل التخطيط لرحلة او جولة من خلال موقع </a:t>
            </a:r>
            <a:r>
              <a:rPr lang="he-IL" sz="6600" b="1" dirty="0"/>
              <a:t>מוקד הטבע</a:t>
            </a:r>
            <a:endParaRPr lang="ar-SA" sz="6600" b="1" dirty="0"/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1F82F4E6-1114-4A3B-845F-6D5FD97AB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90" y="4755459"/>
            <a:ext cx="8672052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766713"/>
            <a:ext cx="11963400" cy="5378056"/>
          </a:xfrm>
          <a:prstGeom prst="rect">
            <a:avLst/>
          </a:prstGeom>
        </p:spPr>
      </p:pic>
      <p:sp>
        <p:nvSpPr>
          <p:cNvPr id="3" name="مستطيل: زوايا مستديرة 5">
            <a:extLst>
              <a:ext uri="{FF2B5EF4-FFF2-40B4-BE49-F238E27FC236}">
                <a16:creationId xmlns="" xmlns:a16="http://schemas.microsoft.com/office/drawing/2014/main" id="{54962966-B8A6-4725-BA20-DF09E685EFD2}"/>
              </a:ext>
            </a:extLst>
          </p:cNvPr>
          <p:cNvSpPr/>
          <p:nvPr/>
        </p:nvSpPr>
        <p:spPr>
          <a:xfrm>
            <a:off x="8449056" y="3310128"/>
            <a:ext cx="3496056" cy="1481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6">
                    <a:lumMod val="75000"/>
                  </a:schemeClr>
                </a:solidFill>
              </a:rPr>
              <a:t>أحيانا عند عمل تصريح للرحلة يظهر لنا هذا الشباك الذي يظهر فيه انه لا يوجد حاجة لعمل تصريح </a:t>
            </a:r>
            <a:r>
              <a:rPr lang="ar-SA" sz="1600" b="1" dirty="0" err="1" smtClean="0">
                <a:solidFill>
                  <a:schemeClr val="accent6">
                    <a:lumMod val="75000"/>
                  </a:schemeClr>
                </a:solidFill>
              </a:rPr>
              <a:t>لانه</a:t>
            </a:r>
            <a:r>
              <a:rPr lang="ar-SA" sz="1600" b="1" dirty="0" smtClean="0">
                <a:solidFill>
                  <a:schemeClr val="accent6">
                    <a:lumMod val="75000"/>
                  </a:schemeClr>
                </a:solidFill>
              </a:rPr>
              <a:t> المنطقة داخلية (المنطقة معفية من التصريح).</a:t>
            </a:r>
            <a:endParaRPr lang="ar-SA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2916936" y="126633"/>
            <a:ext cx="7565136" cy="4114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المسار معفي من تصريح الرحلة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1837944" y="3557016"/>
            <a:ext cx="2752344" cy="4663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 smtClean="0">
                <a:solidFill>
                  <a:schemeClr val="accent6">
                    <a:lumMod val="50000"/>
                  </a:schemeClr>
                </a:solidFill>
              </a:rPr>
              <a:t>للاطلاع على تأكيد الاعفاء</a:t>
            </a:r>
            <a:endParaRPr lang="he-IL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2648712" y="4672584"/>
            <a:ext cx="1356360" cy="4114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chemeClr val="accent6">
                    <a:lumMod val="50000"/>
                  </a:schemeClr>
                </a:solidFill>
              </a:rPr>
              <a:t>الرجوع</a:t>
            </a:r>
            <a:endParaRPr lang="he-IL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1027176" y="4700016"/>
            <a:ext cx="1356360" cy="4114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chemeClr val="accent6">
                    <a:lumMod val="50000"/>
                  </a:schemeClr>
                </a:solidFill>
              </a:rPr>
              <a:t>الموافقة</a:t>
            </a:r>
            <a:endParaRPr lang="he-IL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778"/>
            <a:ext cx="12192000" cy="5402443"/>
          </a:xfrm>
          <a:prstGeom prst="rect">
            <a:avLst/>
          </a:prstGeom>
        </p:spPr>
      </p:pic>
      <p:sp>
        <p:nvSpPr>
          <p:cNvPr id="2" name="מלבן מעוגל 1"/>
          <p:cNvSpPr/>
          <p:nvPr/>
        </p:nvSpPr>
        <p:spPr>
          <a:xfrm>
            <a:off x="2432304" y="2103120"/>
            <a:ext cx="9759696" cy="2834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مستطيل: زوايا مستديرة 5">
            <a:extLst>
              <a:ext uri="{FF2B5EF4-FFF2-40B4-BE49-F238E27FC236}">
                <a16:creationId xmlns="" xmlns:a16="http://schemas.microsoft.com/office/drawing/2014/main" id="{54962966-B8A6-4725-BA20-DF09E685EFD2}"/>
              </a:ext>
            </a:extLst>
          </p:cNvPr>
          <p:cNvSpPr/>
          <p:nvPr/>
        </p:nvSpPr>
        <p:spPr>
          <a:xfrm>
            <a:off x="6601967" y="67105"/>
            <a:ext cx="5449825" cy="6149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المرحلة9: معلومات مسؤول الرحلة.</a:t>
            </a:r>
            <a:endParaRPr lang="ar-S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7827264" y="1191421"/>
            <a:ext cx="3364992" cy="24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مسؤول التنسيق (المركز, المدير)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="" xmlns:a16="http://schemas.microsoft.com/office/drawing/2014/main" id="{54962966-B8A6-4725-BA20-DF09E685EFD2}"/>
              </a:ext>
            </a:extLst>
          </p:cNvPr>
          <p:cNvSpPr/>
          <p:nvPr/>
        </p:nvSpPr>
        <p:spPr>
          <a:xfrm>
            <a:off x="210313" y="2079107"/>
            <a:ext cx="11981688" cy="4629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chemeClr val="bg1"/>
                </a:solidFill>
              </a:rPr>
              <a:t>الاسم               العائلة             الهوية             رقم التلفون      </a:t>
            </a:r>
            <a:r>
              <a:rPr lang="ar-SA" sz="2800" b="1" dirty="0" err="1" smtClean="0">
                <a:solidFill>
                  <a:schemeClr val="bg1"/>
                </a:solidFill>
              </a:rPr>
              <a:t>الايمل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9326879" y="2742611"/>
            <a:ext cx="1947673" cy="3108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مسؤول الرحلة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621792" y="3182830"/>
            <a:ext cx="9154667" cy="2589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اختيار المسؤول من القائمة اذا وجد اذا لم يكن بالقائمة نضغط على إشارة </a:t>
            </a:r>
            <a:r>
              <a:rPr lang="ar-SA" b="1" u="sng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accent6">
                    <a:lumMod val="75000"/>
                  </a:schemeClr>
                </a:solidFill>
              </a:rPr>
              <a:t>لاضافة</a:t>
            </a: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جديد.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ar-S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2017775" y="5126300"/>
            <a:ext cx="1228345" cy="3108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السابق</a:t>
            </a:r>
            <a:endParaRPr lang="he-IL" b="1" dirty="0"/>
          </a:p>
        </p:txBody>
      </p:sp>
      <p:sp>
        <p:nvSpPr>
          <p:cNvPr id="12" name="مستطيل: زوايا مستديرة 5">
            <a:extLst>
              <a:ext uri="{FF2B5EF4-FFF2-40B4-BE49-F238E27FC236}">
                <a16:creationId xmlns="" xmlns:a16="http://schemas.microsoft.com/office/drawing/2014/main" id="{54962966-B8A6-4725-BA20-DF09E685EFD2}"/>
              </a:ext>
            </a:extLst>
          </p:cNvPr>
          <p:cNvSpPr/>
          <p:nvPr/>
        </p:nvSpPr>
        <p:spPr>
          <a:xfrm>
            <a:off x="70104" y="4210030"/>
            <a:ext cx="11981688" cy="4629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 smtClean="0">
                <a:solidFill>
                  <a:schemeClr val="bg1"/>
                </a:solidFill>
              </a:rPr>
              <a:t>الاسم                        العائلة                       الهوية                        رقم التلفون                   </a:t>
            </a:r>
            <a:r>
              <a:rPr lang="ar-SA" sz="2000" b="1" dirty="0" err="1" smtClean="0">
                <a:solidFill>
                  <a:schemeClr val="bg1"/>
                </a:solidFill>
              </a:rPr>
              <a:t>الايمل</a:t>
            </a:r>
            <a:r>
              <a:rPr lang="ar-SA" sz="2000" b="1" dirty="0" smtClean="0">
                <a:solidFill>
                  <a:schemeClr val="bg1"/>
                </a:solidFill>
              </a:rPr>
              <a:t>                إضافة       حذف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394715" y="5126300"/>
            <a:ext cx="1228345" cy="3108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التالي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8326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916097"/>
            <a:ext cx="11109960" cy="5203399"/>
          </a:xfrm>
          <a:prstGeom prst="rect">
            <a:avLst/>
          </a:prstGeom>
        </p:spPr>
      </p:pic>
      <p:sp>
        <p:nvSpPr>
          <p:cNvPr id="3" name="مستطيل: زوايا مستديرة 5">
            <a:extLst>
              <a:ext uri="{FF2B5EF4-FFF2-40B4-BE49-F238E27FC236}">
                <a16:creationId xmlns="" xmlns:a16="http://schemas.microsoft.com/office/drawing/2014/main" id="{54962966-B8A6-4725-BA20-DF09E685EFD2}"/>
              </a:ext>
            </a:extLst>
          </p:cNvPr>
          <p:cNvSpPr/>
          <p:nvPr/>
        </p:nvSpPr>
        <p:spPr>
          <a:xfrm>
            <a:off x="5230369" y="67105"/>
            <a:ext cx="6821424" cy="6149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المرحلة الأخيرة: الرحلة سجلت بالنظام.</a:t>
            </a:r>
            <a:endParaRPr lang="ar-S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2066544" y="1444752"/>
            <a:ext cx="8165592" cy="53035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 smtClean="0"/>
              <a:t>الرحلة سجلت بنجاح!</a:t>
            </a:r>
            <a:endParaRPr lang="he-IL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2066544" y="2987444"/>
            <a:ext cx="8165592" cy="5303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طلبك سجل بالنظام. رقم الرحلة:000000 شكرا والى اللقاء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764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גזירת מסך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" y="4222262"/>
            <a:ext cx="10515600" cy="1405151"/>
          </a:xfrm>
        </p:spPr>
      </p:pic>
      <p:sp>
        <p:nvSpPr>
          <p:cNvPr id="3" name="מלבן מעוגל 2"/>
          <p:cNvSpPr/>
          <p:nvPr/>
        </p:nvSpPr>
        <p:spPr>
          <a:xfrm>
            <a:off x="1185672" y="0"/>
            <a:ext cx="10158984" cy="37947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u="sng" dirty="0" smtClean="0"/>
              <a:t>بعد التخطيط للرحلة وعمل التصريح الأمني للخروج للرحلة تظهر هذه الشاشة:</a:t>
            </a:r>
          </a:p>
          <a:p>
            <a:r>
              <a:rPr lang="ar-SA" b="1" dirty="0" smtClean="0"/>
              <a:t>موعد الرحلة </a:t>
            </a:r>
          </a:p>
          <a:p>
            <a:r>
              <a:rPr lang="ar-SA" b="1" dirty="0" smtClean="0"/>
              <a:t>المكان</a:t>
            </a:r>
          </a:p>
          <a:p>
            <a:r>
              <a:rPr lang="ar-SA" b="1" dirty="0" smtClean="0"/>
              <a:t>عدد الطلاب</a:t>
            </a:r>
          </a:p>
          <a:p>
            <a:r>
              <a:rPr lang="ar-SA" b="1" dirty="0" smtClean="0"/>
              <a:t>نستطيع متابعة متى سنحصل على الموافقة </a:t>
            </a:r>
          </a:p>
          <a:p>
            <a:r>
              <a:rPr lang="ar-SA" b="1" dirty="0" smtClean="0"/>
              <a:t>نستطيع طباعة الموافقة من </a:t>
            </a:r>
            <a:r>
              <a:rPr lang="ar-SA" b="1" u="sng" dirty="0" smtClean="0"/>
              <a:t>هنا !!</a:t>
            </a:r>
          </a:p>
          <a:p>
            <a:r>
              <a:rPr lang="ar-SA" b="1" dirty="0" smtClean="0"/>
              <a:t>كذلك بعد الموافقة على الرحلة سيصل </a:t>
            </a:r>
            <a:r>
              <a:rPr lang="ar-SA" b="1" dirty="0" err="1" smtClean="0"/>
              <a:t>لايمل</a:t>
            </a:r>
            <a:r>
              <a:rPr lang="ar-SA" b="1" dirty="0" smtClean="0"/>
              <a:t> المركز والمدير الموافقة للخروج مع التعليمات اللازمة.</a:t>
            </a:r>
          </a:p>
          <a:p>
            <a:r>
              <a:rPr lang="ar-SA" b="1" dirty="0" smtClean="0"/>
              <a:t>يجب اتباع التعليمات </a:t>
            </a:r>
          </a:p>
          <a:p>
            <a:r>
              <a:rPr lang="ar-SA" b="1" dirty="0" smtClean="0"/>
              <a:t>عدد المرافقة الطبية</a:t>
            </a:r>
          </a:p>
          <a:p>
            <a:r>
              <a:rPr lang="ar-SA" b="1" dirty="0" smtClean="0"/>
              <a:t>الأماكن المسموح دخولها</a:t>
            </a:r>
          </a:p>
          <a:p>
            <a:r>
              <a:rPr lang="ar-SA" b="1" dirty="0" smtClean="0"/>
              <a:t>الموافقة تكون مرفقة باستمارة تصريح  للخروج للرحلة يجب تعبئته من قبل مسؤول الرحلة والمدير والمركز.</a:t>
            </a:r>
          </a:p>
          <a:p>
            <a:endParaRPr lang="ar-SA" b="1" dirty="0" smtClean="0"/>
          </a:p>
          <a:p>
            <a:pPr algn="ctr"/>
            <a:endParaRPr lang="he-IL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630936" y="5550408"/>
            <a:ext cx="10713720" cy="108813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400" b="1" dirty="0" smtClean="0"/>
              <a:t>رقم الرحلة   اسم الرحلة                    عدد المشتركين   تاريخ الخروج حتى تاريخ العودة    الأيام          وضع الموافقة                         نسخ    طلب التحديث  اخر   الغاء  </a:t>
            </a:r>
            <a:endParaRPr lang="ar-SA" sz="1400" b="1" dirty="0"/>
          </a:p>
          <a:p>
            <a:r>
              <a:rPr lang="ar-SA" sz="1400" b="1" dirty="0" smtClean="0"/>
              <a:t>                                                                                                                              لم يتم معالجتها بعد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6002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848"/>
            <a:ext cx="12192000" cy="4167871"/>
          </a:xfrm>
          <a:prstGeom prst="rect">
            <a:avLst/>
          </a:prstGeom>
        </p:spPr>
      </p:pic>
      <p:sp>
        <p:nvSpPr>
          <p:cNvPr id="2" name="מלבן מעוגל 1"/>
          <p:cNvSpPr/>
          <p:nvPr/>
        </p:nvSpPr>
        <p:spPr>
          <a:xfrm>
            <a:off x="1225296" y="640080"/>
            <a:ext cx="10369296" cy="9601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نستطيع التواصل مع </a:t>
            </a:r>
            <a:r>
              <a:rPr lang="he-IL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מוקד הטבע </a:t>
            </a:r>
            <a:r>
              <a:rPr lang="ar-SA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بكل وقت نضغط على </a:t>
            </a:r>
            <a:r>
              <a:rPr lang="he-IL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אודות </a:t>
            </a:r>
            <a:r>
              <a:rPr lang="ar-SA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ومن ثم </a:t>
            </a:r>
            <a:r>
              <a:rPr lang="he-IL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צור קשר </a:t>
            </a:r>
            <a:endParaRPr lang="he-IL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חץ מעוקל למטה 2"/>
          <p:cNvSpPr/>
          <p:nvPr/>
        </p:nvSpPr>
        <p:spPr>
          <a:xfrm>
            <a:off x="10415016" y="3383280"/>
            <a:ext cx="1078992" cy="969264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גזירת מסך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0"/>
          <a:stretch/>
        </p:blipFill>
        <p:spPr>
          <a:xfrm>
            <a:off x="5483352" y="1103144"/>
            <a:ext cx="5818632" cy="4547848"/>
          </a:xfrm>
          <a:prstGeom prst="rect">
            <a:avLst/>
          </a:prstGeom>
        </p:spPr>
      </p:pic>
      <p:sp>
        <p:nvSpPr>
          <p:cNvPr id="2" name="חץ למטה 1"/>
          <p:cNvSpPr/>
          <p:nvPr/>
        </p:nvSpPr>
        <p:spPr>
          <a:xfrm>
            <a:off x="8019288" y="236473"/>
            <a:ext cx="1938528" cy="125272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8631"/>
              </p:ext>
            </p:extLst>
          </p:nvPr>
        </p:nvGraphicFramePr>
        <p:xfrm>
          <a:off x="164592" y="2569464"/>
          <a:ext cx="5458968" cy="30723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29484"/>
                <a:gridCol w="2729484"/>
              </a:tblGrid>
              <a:tr h="3072384">
                <a:tc>
                  <a:txBody>
                    <a:bodyPr/>
                    <a:lstStyle/>
                    <a:p>
                      <a:pPr rtl="1"/>
                      <a:r>
                        <a:rPr lang="ar-SA" sz="1400" u="sng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تنسسيق</a:t>
                      </a:r>
                      <a:r>
                        <a:rPr lang="ar-SA" sz="1400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الرحلة</a:t>
                      </a:r>
                    </a:p>
                    <a:p>
                      <a:pPr rtl="1"/>
                      <a:endParaRPr lang="ar-SA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r>
                        <a:rPr lang="ar-SA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نستطيع ان نبعث طلب </a:t>
                      </a:r>
                      <a:r>
                        <a:rPr lang="ar-SA" sz="14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لاي</a:t>
                      </a:r>
                      <a:r>
                        <a:rPr lang="ar-SA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تغير من </a:t>
                      </a:r>
                      <a:r>
                        <a:rPr lang="ar-SA" sz="1400" u="sng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هنا :</a:t>
                      </a:r>
                      <a:endParaRPr lang="he-IL" sz="1400" u="sng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r>
                        <a:rPr lang="he-IL" sz="1400" u="sng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לפניות לחץ כאן.</a:t>
                      </a:r>
                    </a:p>
                    <a:p>
                      <a:pPr rtl="1"/>
                      <a:r>
                        <a:rPr lang="ar-SA" sz="1400" u="sng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مثل:</a:t>
                      </a:r>
                    </a:p>
                    <a:p>
                      <a:pPr rtl="1"/>
                      <a:r>
                        <a:rPr lang="ar-SA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تغير بالرقم السري</a:t>
                      </a:r>
                    </a:p>
                    <a:p>
                      <a:pPr rtl="1"/>
                      <a:r>
                        <a:rPr lang="ar-SA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تجديد معلومات المركز</a:t>
                      </a:r>
                    </a:p>
                    <a:p>
                      <a:pPr rtl="1"/>
                      <a:r>
                        <a:rPr lang="ar-SA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تغير رقم التلفون\ </a:t>
                      </a:r>
                      <a:r>
                        <a:rPr lang="ar-SA" sz="14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الايمل</a:t>
                      </a:r>
                      <a:r>
                        <a:rPr lang="ar-SA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he-IL" sz="14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endParaRPr lang="he-IL" baseline="0" dirty="0" smtClean="0"/>
                    </a:p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مكتب</a:t>
                      </a:r>
                      <a:r>
                        <a:rPr lang="ar-SA" sz="1400" b="1" u="sng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التواصل مع أي حالة تخص الرحلات.</a:t>
                      </a:r>
                    </a:p>
                    <a:p>
                      <a:pPr rtl="1"/>
                      <a:r>
                        <a:rPr lang="ar-SA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من المفضل الاتصال بهم صباح الخروج للاطمئنان بان كل شيء يخص الرحلة امن ومناسب للخروج.</a:t>
                      </a:r>
                    </a:p>
                    <a:p>
                      <a:pPr rtl="1"/>
                      <a:r>
                        <a:rPr lang="ar-SA" sz="1400" b="1" u="sng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مثل:</a:t>
                      </a:r>
                    </a:p>
                    <a:p>
                      <a:pPr rtl="1"/>
                      <a:r>
                        <a:rPr lang="ar-SA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السؤال عن حالة الطقس.</a:t>
                      </a:r>
                    </a:p>
                    <a:p>
                      <a:pPr rtl="1"/>
                      <a:r>
                        <a:rPr lang="ar-SA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اذا حصل أي تغيير</a:t>
                      </a:r>
                      <a:r>
                        <a:rPr lang="ar-SA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بموقع المسار وخصوصا بهذه الفترة بسبب الأوضاع الأمنية.</a:t>
                      </a:r>
                      <a:endParaRPr lang="he-IL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מלבן מעוגל 3"/>
          <p:cNvSpPr/>
          <p:nvPr/>
        </p:nvSpPr>
        <p:spPr>
          <a:xfrm>
            <a:off x="1435608" y="1956816"/>
            <a:ext cx="3236976" cy="4389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الرحلات عن طريق وزارة التربية</a:t>
            </a:r>
            <a:endParaRPr lang="he-I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3154680" y="5097780"/>
            <a:ext cx="8947404" cy="1106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مهم: أي اجراء هاتفي لأي تغيير في </a:t>
            </a:r>
            <a:r>
              <a:rPr lang="ar-SA" b="1" u="sng" dirty="0" smtClean="0">
                <a:solidFill>
                  <a:schemeClr val="accent6">
                    <a:lumMod val="75000"/>
                  </a:schemeClr>
                </a:solidFill>
              </a:rPr>
              <a:t>بيانات مركز الرحلة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في مكتب تنسيق الرحلات  يكون فقط عن طريق المدير.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42" y="1225296"/>
            <a:ext cx="9496494" cy="5751576"/>
          </a:xfrm>
          <a:prstGeom prst="rect">
            <a:avLst/>
          </a:prstGeom>
        </p:spPr>
      </p:pic>
      <p:sp>
        <p:nvSpPr>
          <p:cNvPr id="3" name="מלבן מעוגל 2"/>
          <p:cNvSpPr/>
          <p:nvPr/>
        </p:nvSpPr>
        <p:spPr>
          <a:xfrm>
            <a:off x="1344168" y="118872"/>
            <a:ext cx="8778240" cy="9966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عدد الطلاب المشتركين بالرحلة                         عدد المرافقة الطبية</a:t>
            </a:r>
          </a:p>
          <a:p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مسعف                    مضمد                       طبيب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048000" y="310583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200" b="1" dirty="0">
                <a:hlinkClick r:id="rId2"/>
              </a:rPr>
              <a:t>https://www.mokedteva.co.il/VideoGuides/TripManagementGuides</a:t>
            </a:r>
            <a:endParaRPr lang="he-IL" sz="32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2916936" y="1152144"/>
            <a:ext cx="6409944" cy="14264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رابط الدخول لفيديوهات ارشاد</a:t>
            </a:r>
            <a:endParaRPr lang="he-IL" sz="4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075158F-7E20-41FE-A70F-AB805CE62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45E7699C-59C9-41B3-A757-B68BA2488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4E15981E-9DDB-4D8E-9291-470D2BA31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431926"/>
            <a:ext cx="9107171" cy="4467497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="" xmlns:a16="http://schemas.microsoft.com/office/drawing/2014/main" id="{82771108-19D3-48EB-950F-18F03BFDB630}"/>
              </a:ext>
            </a:extLst>
          </p:cNvPr>
          <p:cNvSpPr/>
          <p:nvPr/>
        </p:nvSpPr>
        <p:spPr>
          <a:xfrm>
            <a:off x="1523999" y="250723"/>
            <a:ext cx="9144000" cy="7795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6">
                    <a:lumMod val="75000"/>
                  </a:schemeClr>
                </a:solidFill>
              </a:rPr>
              <a:t>المرحلة 1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ar-SA" sz="4000" b="1" dirty="0">
                <a:solidFill>
                  <a:schemeClr val="accent6">
                    <a:lumMod val="75000"/>
                  </a:schemeClr>
                </a:solidFill>
              </a:rPr>
              <a:t>اكتب/ي في جوجل </a:t>
            </a:r>
            <a:r>
              <a:rPr lang="he-IL" sz="4000" b="1" u="sng" dirty="0">
                <a:solidFill>
                  <a:schemeClr val="accent6">
                    <a:lumMod val="75000"/>
                  </a:schemeClr>
                </a:solidFill>
              </a:rPr>
              <a:t>מוקד הטבע </a:t>
            </a:r>
            <a:endParaRPr lang="ar-SA" sz="4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חץ מעוקל למטה 3"/>
          <p:cNvSpPr/>
          <p:nvPr/>
        </p:nvSpPr>
        <p:spPr>
          <a:xfrm>
            <a:off x="7278624" y="1431926"/>
            <a:ext cx="1088136" cy="41516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C33FE6BE-F94B-4422-913E-D85D6EC93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" y="1332411"/>
            <a:ext cx="10875075" cy="518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: زوايا مستديرة 5">
            <a:extLst>
              <a:ext uri="{FF2B5EF4-FFF2-40B4-BE49-F238E27FC236}">
                <a16:creationId xmlns="" xmlns:a16="http://schemas.microsoft.com/office/drawing/2014/main" id="{54962966-B8A6-4725-BA20-DF09E685EFD2}"/>
              </a:ext>
            </a:extLst>
          </p:cNvPr>
          <p:cNvSpPr/>
          <p:nvPr/>
        </p:nvSpPr>
        <p:spPr>
          <a:xfrm>
            <a:off x="1523999" y="250723"/>
            <a:ext cx="9144000" cy="7795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المرحلة 2</a:t>
            </a:r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اختيار </a:t>
            </a:r>
            <a:r>
              <a:rPr lang="he-IL" sz="2800" b="1" u="sng" dirty="0">
                <a:solidFill>
                  <a:schemeClr val="accent6">
                    <a:lumMod val="75000"/>
                  </a:schemeClr>
                </a:solidFill>
              </a:rPr>
              <a:t>לתיאום משרד החינוך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في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</a:rPr>
              <a:t>מוקד הטבע </a:t>
            </a:r>
            <a:endParaRPr lang="ar-S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חץ ימינה 1"/>
          <p:cNvSpPr/>
          <p:nvPr/>
        </p:nvSpPr>
        <p:spPr>
          <a:xfrm>
            <a:off x="8531352" y="5303520"/>
            <a:ext cx="1097280" cy="33832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10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7" y="1215450"/>
            <a:ext cx="11021963" cy="4591691"/>
          </a:xfrm>
          <a:prstGeom prst="rect">
            <a:avLst/>
          </a:prstGeom>
        </p:spPr>
      </p:pic>
      <p:sp>
        <p:nvSpPr>
          <p:cNvPr id="5" name="מלבן מעוגל 4"/>
          <p:cNvSpPr/>
          <p:nvPr/>
        </p:nvSpPr>
        <p:spPr>
          <a:xfrm>
            <a:off x="5020056" y="3803904"/>
            <a:ext cx="2029968" cy="3474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: زوايا مستديرة 9">
            <a:extLst>
              <a:ext uri="{FF2B5EF4-FFF2-40B4-BE49-F238E27FC236}">
                <a16:creationId xmlns="" xmlns:a16="http://schemas.microsoft.com/office/drawing/2014/main" id="{82771108-19D3-48EB-950F-18F03BFDB630}"/>
              </a:ext>
            </a:extLst>
          </p:cNvPr>
          <p:cNvSpPr/>
          <p:nvPr/>
        </p:nvSpPr>
        <p:spPr>
          <a:xfrm>
            <a:off x="1523999" y="250723"/>
            <a:ext cx="9144000" cy="7795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6">
                    <a:lumMod val="75000"/>
                  </a:schemeClr>
                </a:solidFill>
              </a:rPr>
              <a:t>المرحلة 3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: نكتب رمز المدرسة(</a:t>
            </a:r>
            <a:r>
              <a:rPr lang="he-IL" sz="4000" b="1" dirty="0" smtClean="0">
                <a:solidFill>
                  <a:schemeClr val="accent6">
                    <a:lumMod val="75000"/>
                  </a:schemeClr>
                </a:solidFill>
              </a:rPr>
              <a:t>סמל)</a:t>
            </a:r>
            <a:endParaRPr lang="ar-SA" sz="4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חץ ימינה 6"/>
          <p:cNvSpPr/>
          <p:nvPr/>
        </p:nvSpPr>
        <p:spPr>
          <a:xfrm>
            <a:off x="1892808" y="3625596"/>
            <a:ext cx="1339497" cy="10515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19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5" y="1030288"/>
            <a:ext cx="10983858" cy="4692959"/>
          </a:xfrm>
          <a:prstGeom prst="rect">
            <a:avLst/>
          </a:prstGeom>
        </p:spPr>
      </p:pic>
      <p:sp>
        <p:nvSpPr>
          <p:cNvPr id="5" name="אליפסה 4"/>
          <p:cNvSpPr/>
          <p:nvPr/>
        </p:nvSpPr>
        <p:spPr>
          <a:xfrm>
            <a:off x="8321040" y="2084832"/>
            <a:ext cx="1097280" cy="32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7772400" y="3026664"/>
            <a:ext cx="1545336" cy="4754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مستطيل: زوايا مستديرة 9">
            <a:extLst>
              <a:ext uri="{FF2B5EF4-FFF2-40B4-BE49-F238E27FC236}">
                <a16:creationId xmlns="" xmlns:a16="http://schemas.microsoft.com/office/drawing/2014/main" id="{82771108-19D3-48EB-950F-18F03BFDB630}"/>
              </a:ext>
            </a:extLst>
          </p:cNvPr>
          <p:cNvSpPr/>
          <p:nvPr/>
        </p:nvSpPr>
        <p:spPr>
          <a:xfrm>
            <a:off x="1523999" y="250723"/>
            <a:ext cx="9144000" cy="7795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المرحلة4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 نختار</a:t>
            </a:r>
            <a:r>
              <a:rPr lang="ar-SA" sz="2800" b="1" u="sng" dirty="0" smtClean="0">
                <a:solidFill>
                  <a:schemeClr val="accent6">
                    <a:lumMod val="75000"/>
                  </a:schemeClr>
                </a:solidFill>
              </a:rPr>
              <a:t> اسم المركز </a:t>
            </a:r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من القائمة اذا وجد اكثر من اسم مركزين سابقين</a:t>
            </a:r>
            <a:endParaRPr lang="ar-SA" sz="2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חץ ימינה 7"/>
          <p:cNvSpPr/>
          <p:nvPr/>
        </p:nvSpPr>
        <p:spPr>
          <a:xfrm>
            <a:off x="1892808" y="3625596"/>
            <a:ext cx="1339497" cy="80924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75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56" y="971206"/>
            <a:ext cx="9221487" cy="4944961"/>
          </a:xfrm>
          <a:prstGeom prst="rect">
            <a:avLst/>
          </a:prstGeom>
        </p:spPr>
      </p:pic>
      <p:sp>
        <p:nvSpPr>
          <p:cNvPr id="5" name="מלבן מעוגל 4"/>
          <p:cNvSpPr/>
          <p:nvPr/>
        </p:nvSpPr>
        <p:spPr>
          <a:xfrm>
            <a:off x="8129016" y="1792224"/>
            <a:ext cx="2258568" cy="594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7997952" y="2834640"/>
            <a:ext cx="2258568" cy="594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7751064" y="3655657"/>
            <a:ext cx="2258568" cy="594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מכופף 10"/>
          <p:cNvSpPr/>
          <p:nvPr/>
        </p:nvSpPr>
        <p:spPr>
          <a:xfrm>
            <a:off x="2487168" y="4718304"/>
            <a:ext cx="923544" cy="859536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3611880" y="5294376"/>
            <a:ext cx="1572768" cy="7132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5559552" y="5413248"/>
            <a:ext cx="3803904" cy="7132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لمن ينسى الرقم السري يستطيع الاسترجاع من هنا.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חץ שמאלה 14"/>
          <p:cNvSpPr/>
          <p:nvPr/>
        </p:nvSpPr>
        <p:spPr>
          <a:xfrm>
            <a:off x="5184648" y="5627161"/>
            <a:ext cx="352688" cy="4571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مستطيل: زوايا مستديرة 5">
            <a:extLst>
              <a:ext uri="{FF2B5EF4-FFF2-40B4-BE49-F238E27FC236}">
                <a16:creationId xmlns="" xmlns:a16="http://schemas.microsoft.com/office/drawing/2014/main" id="{54962966-B8A6-4725-BA20-DF09E685EFD2}"/>
              </a:ext>
            </a:extLst>
          </p:cNvPr>
          <p:cNvSpPr/>
          <p:nvPr/>
        </p:nvSpPr>
        <p:spPr>
          <a:xfrm>
            <a:off x="2852927" y="250724"/>
            <a:ext cx="7815071" cy="6290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المرحلة 5: كتابة الرقم السري</a:t>
            </a:r>
            <a:endParaRPr lang="ar-S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691"/>
            <a:ext cx="12192000" cy="2142618"/>
          </a:xfrm>
          <a:prstGeom prst="rect">
            <a:avLst/>
          </a:prstGeom>
        </p:spPr>
      </p:pic>
      <p:sp>
        <p:nvSpPr>
          <p:cNvPr id="5" name="אליפסה 4"/>
          <p:cNvSpPr/>
          <p:nvPr/>
        </p:nvSpPr>
        <p:spPr>
          <a:xfrm>
            <a:off x="10012680" y="1828800"/>
            <a:ext cx="2179320" cy="2350008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="" xmlns:a16="http://schemas.microsoft.com/office/drawing/2014/main" id="{54962966-B8A6-4725-BA20-DF09E685EFD2}"/>
              </a:ext>
            </a:extLst>
          </p:cNvPr>
          <p:cNvSpPr/>
          <p:nvPr/>
        </p:nvSpPr>
        <p:spPr>
          <a:xfrm>
            <a:off x="2852927" y="250724"/>
            <a:ext cx="7815071" cy="6290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المرحلة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6: نضغط على تخطيط رحلة جديدة (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צור טיול חדש).</a:t>
            </a:r>
            <a:endParaRPr lang="ar-S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חץ למטה 6"/>
          <p:cNvSpPr/>
          <p:nvPr/>
        </p:nvSpPr>
        <p:spPr>
          <a:xfrm>
            <a:off x="11102340" y="612648"/>
            <a:ext cx="501396" cy="116607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62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56"/>
            <a:ext cx="12192000" cy="5574049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4928616" y="1078992"/>
            <a:ext cx="2368296" cy="40233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تاريخ الانطلاق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391144" y="676656"/>
            <a:ext cx="2368296" cy="3383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معلومات عن الرحلة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432560" y="1743456"/>
            <a:ext cx="2368296" cy="40233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الصفوف المشاركة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7955280" y="1831848"/>
            <a:ext cx="1008888" cy="31394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 smtClean="0">
                <a:solidFill>
                  <a:schemeClr val="accent6">
                    <a:lumMod val="50000"/>
                  </a:schemeClr>
                </a:solidFill>
              </a:rPr>
              <a:t>اختيار الصف</a:t>
            </a:r>
            <a:endParaRPr lang="he-IL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4587240" y="1836420"/>
            <a:ext cx="1008888" cy="31394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 smtClean="0">
                <a:solidFill>
                  <a:schemeClr val="accent6">
                    <a:lumMod val="50000"/>
                  </a:schemeClr>
                </a:solidFill>
              </a:rPr>
              <a:t>اختيار الصف</a:t>
            </a:r>
            <a:endParaRPr lang="he-IL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6842760" y="1831848"/>
            <a:ext cx="454152" cy="31394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 smtClean="0">
                <a:solidFill>
                  <a:schemeClr val="accent6">
                    <a:lumMod val="50000"/>
                  </a:schemeClr>
                </a:solidFill>
              </a:rPr>
              <a:t>حتى</a:t>
            </a:r>
            <a:endParaRPr lang="he-IL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5004816" y="2496312"/>
            <a:ext cx="2368296" cy="34594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عدد الطلاب المشتركين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4911852" y="3188208"/>
            <a:ext cx="2368296" cy="34329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اسم الرحلة (المنطقة)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930140" y="3857244"/>
            <a:ext cx="2368296" cy="3093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نوع الرحلة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432560" y="2145792"/>
            <a:ext cx="2368296" cy="35326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א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الاول</a:t>
            </a:r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ב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الثاني</a:t>
            </a:r>
            <a:endParaRPr lang="he-I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ג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الثالث</a:t>
            </a:r>
            <a:endParaRPr lang="he-I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ד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الرابع</a:t>
            </a:r>
            <a:endParaRPr lang="he-I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ה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الخامس</a:t>
            </a:r>
            <a:endParaRPr lang="he-I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ו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السادس</a:t>
            </a:r>
            <a:endParaRPr lang="he-I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ז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السابع</a:t>
            </a:r>
            <a:endParaRPr lang="he-I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ח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الثامن</a:t>
            </a:r>
            <a:endParaRPr lang="he-I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ט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التاسع</a:t>
            </a:r>
            <a:endParaRPr lang="he-I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י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العاشر</a:t>
            </a:r>
            <a:endParaRPr lang="he-I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          י"א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الحادي عشر</a:t>
            </a:r>
            <a:endParaRPr lang="he-I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        י"ב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الثاني عشر</a:t>
            </a:r>
            <a:endParaRPr lang="he-I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مستطيل: زوايا مستديرة 5">
            <a:extLst>
              <a:ext uri="{FF2B5EF4-FFF2-40B4-BE49-F238E27FC236}">
                <a16:creationId xmlns="" xmlns:a16="http://schemas.microsoft.com/office/drawing/2014/main" id="{54962966-B8A6-4725-BA20-DF09E685EFD2}"/>
              </a:ext>
            </a:extLst>
          </p:cNvPr>
          <p:cNvSpPr/>
          <p:nvPr/>
        </p:nvSpPr>
        <p:spPr>
          <a:xfrm>
            <a:off x="2852927" y="15983"/>
            <a:ext cx="7815071" cy="6149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المرحلة7:  نكتب جميع المعلومات للرحلة المخططة.</a:t>
            </a:r>
            <a:endParaRPr lang="ar-S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3800856" y="4166616"/>
            <a:ext cx="5774436" cy="25267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טיול חד יומי </a:t>
            </a:r>
            <a:r>
              <a:rPr lang="ar-S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رحلة ليوم واحد (جولة)</a:t>
            </a:r>
            <a:endParaRPr lang="he-IL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טיול שנתי חד יומי </a:t>
            </a:r>
            <a:r>
              <a:rPr lang="ar-S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رحلة سنوية ليوم واحد</a:t>
            </a:r>
            <a:endParaRPr lang="he-IL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טיול שנתי רב יומי כולל מסעות </a:t>
            </a:r>
            <a:r>
              <a:rPr lang="ar-S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رحلة سنوية لعدة ايام</a:t>
            </a:r>
            <a:endParaRPr lang="he-IL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יום שדה של"ח </a:t>
            </a:r>
            <a:r>
              <a:rPr lang="ar-S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يوم حقل</a:t>
            </a:r>
            <a:endParaRPr lang="he-IL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גיחה של"ח </a:t>
            </a:r>
          </a:p>
          <a:p>
            <a:r>
              <a:rPr lang="he-I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פעילויות בית ספרית נוספת </a:t>
            </a:r>
            <a:r>
              <a:rPr lang="ar-S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فعاليات مدرسية اخرى</a:t>
            </a:r>
            <a:endParaRPr lang="he-IL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טיול הכנה </a:t>
            </a:r>
            <a:r>
              <a:rPr lang="ar-S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رحلة تحضيرية</a:t>
            </a:r>
            <a:r>
              <a:rPr lang="he-I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he-I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טיול תקומה </a:t>
            </a:r>
            <a:r>
              <a:rPr lang="ar-S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رحلة التعافي</a:t>
            </a:r>
            <a:endParaRPr lang="he-IL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1828800" y="6120012"/>
            <a:ext cx="1325880" cy="4168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 smtClean="0"/>
              <a:t>الخروج من الرحلة</a:t>
            </a:r>
            <a:endParaRPr lang="he-IL" sz="1400" dirty="0"/>
          </a:p>
        </p:txBody>
      </p:sp>
      <p:sp>
        <p:nvSpPr>
          <p:cNvPr id="19" name="מלבן מעוגל 18"/>
          <p:cNvSpPr/>
          <p:nvPr/>
        </p:nvSpPr>
        <p:spPr>
          <a:xfrm>
            <a:off x="251460" y="6120012"/>
            <a:ext cx="1325880" cy="4168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التالي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80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146"/>
            <a:ext cx="12103332" cy="5375576"/>
          </a:xfrm>
          <a:prstGeom prst="rect">
            <a:avLst/>
          </a:prstGeom>
        </p:spPr>
      </p:pic>
      <p:sp>
        <p:nvSpPr>
          <p:cNvPr id="3" name="מלבן מעוגל 2"/>
          <p:cNvSpPr/>
          <p:nvPr/>
        </p:nvSpPr>
        <p:spPr>
          <a:xfrm>
            <a:off x="1673352" y="229422"/>
            <a:ext cx="1420368" cy="4389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00" b="1" dirty="0" smtClean="0">
                <a:solidFill>
                  <a:schemeClr val="accent6">
                    <a:lumMod val="50000"/>
                  </a:schemeClr>
                </a:solidFill>
              </a:rPr>
              <a:t>إ              اضافة ملفات</a:t>
            </a:r>
            <a:endParaRPr lang="he-IL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245364" y="2748004"/>
            <a:ext cx="4629912" cy="2795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</a:rPr>
              <a:t>مضمد   طبيب    مسعف                     حارس    مسلح     </a:t>
            </a:r>
            <a:endParaRPr lang="he-IL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44196" y="218067"/>
            <a:ext cx="1484376" cy="4389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00" b="1" dirty="0" smtClean="0">
                <a:solidFill>
                  <a:schemeClr val="accent6">
                    <a:lumMod val="50000"/>
                  </a:schemeClr>
                </a:solidFill>
              </a:rPr>
              <a:t>حفظ كمسودة</a:t>
            </a:r>
            <a:endParaRPr lang="he-IL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146304" y="4901184"/>
            <a:ext cx="3273552" cy="4389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السابق                التالي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1528572" y="1330816"/>
            <a:ext cx="10456164" cy="31351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>
                <a:solidFill>
                  <a:schemeClr val="bg1"/>
                </a:solidFill>
              </a:rPr>
              <a:t>تاريخ الخروج    الموقع ( مكان                       خريطة فعاليات                              مرافقة طبية                   مرافقة سلاح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886968" y="1659025"/>
            <a:ext cx="786384" cy="4898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 smtClean="0"/>
              <a:t>إضافة سطر\مسار</a:t>
            </a:r>
            <a:endParaRPr lang="he-IL" sz="1050" b="1" dirty="0"/>
          </a:p>
        </p:txBody>
      </p:sp>
      <p:sp>
        <p:nvSpPr>
          <p:cNvPr id="14" name="مستطيل: زوايا مستديرة 5">
            <a:extLst>
              <a:ext uri="{FF2B5EF4-FFF2-40B4-BE49-F238E27FC236}">
                <a16:creationId xmlns="" xmlns:a16="http://schemas.microsoft.com/office/drawing/2014/main" id="{54962966-B8A6-4725-BA20-DF09E685EFD2}"/>
              </a:ext>
            </a:extLst>
          </p:cNvPr>
          <p:cNvSpPr/>
          <p:nvPr/>
        </p:nvSpPr>
        <p:spPr>
          <a:xfrm>
            <a:off x="2852927" y="-66313"/>
            <a:ext cx="7815071" cy="6149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المرحلة8:  معلومات المسار.</a:t>
            </a:r>
            <a:endParaRPr lang="ar-S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245364" y="1659025"/>
            <a:ext cx="641604" cy="4898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 smtClean="0"/>
              <a:t>حذف</a:t>
            </a:r>
            <a:endParaRPr lang="he-IL" sz="1050" b="1" dirty="0"/>
          </a:p>
        </p:txBody>
      </p:sp>
      <p:sp>
        <p:nvSpPr>
          <p:cNvPr id="16" name="מלבן מעוגל 15"/>
          <p:cNvSpPr/>
          <p:nvPr/>
        </p:nvSpPr>
        <p:spPr>
          <a:xfrm>
            <a:off x="5815584" y="1732996"/>
            <a:ext cx="1325880" cy="297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 smtClean="0">
                <a:solidFill>
                  <a:schemeClr val="accent6">
                    <a:lumMod val="50000"/>
                  </a:schemeClr>
                </a:solidFill>
              </a:rPr>
              <a:t>سفر</a:t>
            </a:r>
            <a:endParaRPr lang="he-IL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5602224" y="2259099"/>
            <a:ext cx="1200912" cy="297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 smtClean="0">
                <a:solidFill>
                  <a:schemeClr val="accent6">
                    <a:lumMod val="75000"/>
                  </a:schemeClr>
                </a:solidFill>
              </a:rPr>
              <a:t>السير خلال النهار</a:t>
            </a:r>
            <a:endParaRPr lang="he-IL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556</Words>
  <Application>Microsoft Office PowerPoint</Application>
  <PresentationFormat>מסך רחב</PresentationFormat>
  <Paragraphs>103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نسق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IMOE001</dc:creator>
  <cp:lastModifiedBy>User</cp:lastModifiedBy>
  <cp:revision>33</cp:revision>
  <dcterms:created xsi:type="dcterms:W3CDTF">2024-11-11T08:27:11Z</dcterms:created>
  <dcterms:modified xsi:type="dcterms:W3CDTF">2024-11-15T06:44:06Z</dcterms:modified>
</cp:coreProperties>
</file>