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1092-03C4-4525-8CEB-03F016132C26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C44EB15-1E7A-4BA2-A859-C19C82B6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58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1092-03C4-4525-8CEB-03F016132C26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C44EB15-1E7A-4BA2-A859-C19C82B6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22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1092-03C4-4525-8CEB-03F016132C26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C44EB15-1E7A-4BA2-A859-C19C82B6163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4427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1092-03C4-4525-8CEB-03F016132C26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C44EB15-1E7A-4BA2-A859-C19C82B6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122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1092-03C4-4525-8CEB-03F016132C26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C44EB15-1E7A-4BA2-A859-C19C82B6163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7391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1092-03C4-4525-8CEB-03F016132C26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C44EB15-1E7A-4BA2-A859-C19C82B6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14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1092-03C4-4525-8CEB-03F016132C26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EB15-1E7A-4BA2-A859-C19C82B6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865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1092-03C4-4525-8CEB-03F016132C26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EB15-1E7A-4BA2-A859-C19C82B6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4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1092-03C4-4525-8CEB-03F016132C26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EB15-1E7A-4BA2-A859-C19C82B6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803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1092-03C4-4525-8CEB-03F016132C26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C44EB15-1E7A-4BA2-A859-C19C82B6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58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1092-03C4-4525-8CEB-03F016132C26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C44EB15-1E7A-4BA2-A859-C19C82B6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7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1092-03C4-4525-8CEB-03F016132C26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C44EB15-1E7A-4BA2-A859-C19C82B6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2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1092-03C4-4525-8CEB-03F016132C26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EB15-1E7A-4BA2-A859-C19C82B6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390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1092-03C4-4525-8CEB-03F016132C26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EB15-1E7A-4BA2-A859-C19C82B6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92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1092-03C4-4525-8CEB-03F016132C26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EB15-1E7A-4BA2-A859-C19C82B6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04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1092-03C4-4525-8CEB-03F016132C26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C44EB15-1E7A-4BA2-A859-C19C82B6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61092-03C4-4525-8CEB-03F016132C26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C44EB15-1E7A-4BA2-A859-C19C82B6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19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BF92260-C75A-4F41-ACB0-ACE710832F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93913"/>
            <a:ext cx="9144000" cy="4263887"/>
          </a:xfrm>
        </p:spPr>
        <p:txBody>
          <a:bodyPr>
            <a:normAutofit/>
          </a:bodyPr>
          <a:lstStyle/>
          <a:p>
            <a:pPr algn="ctr"/>
            <a:endParaRPr lang="en-US" dirty="0">
              <a:solidFill>
                <a:srgbClr val="00B0F0"/>
              </a:solidFill>
            </a:endParaRPr>
          </a:p>
          <a:p>
            <a:pPr algn="ctr"/>
            <a:r>
              <a:rPr lang="ar-SA" sz="3600" dirty="0">
                <a:solidFill>
                  <a:srgbClr val="FF0000"/>
                </a:solidFill>
              </a:rPr>
              <a:t>محاضرة: الاصابات في المؤسسات التعليمية </a:t>
            </a:r>
            <a:endParaRPr lang="en-US" sz="3600" dirty="0">
              <a:solidFill>
                <a:srgbClr val="FF0000"/>
              </a:solidFill>
            </a:endParaRPr>
          </a:p>
          <a:p>
            <a:pPr algn="ctr"/>
            <a:br>
              <a:rPr lang="en-US" sz="3200" dirty="0">
                <a:solidFill>
                  <a:srgbClr val="0070C0"/>
                </a:solidFill>
              </a:rPr>
            </a:br>
            <a:r>
              <a:rPr lang="ar-SA" sz="3200" dirty="0">
                <a:solidFill>
                  <a:srgbClr val="0070C0"/>
                </a:solidFill>
              </a:rPr>
              <a:t>تقديم: فادي ابوطاعة</a:t>
            </a:r>
            <a:br>
              <a:rPr lang="ar-SA" sz="3200" dirty="0">
                <a:solidFill>
                  <a:srgbClr val="0070C0"/>
                </a:solidFill>
              </a:rPr>
            </a:br>
            <a:br>
              <a:rPr lang="ar-SA" sz="3200" dirty="0">
                <a:solidFill>
                  <a:srgbClr val="0070C0"/>
                </a:solidFill>
              </a:rPr>
            </a:br>
            <a:r>
              <a:rPr lang="ar-SA" sz="3200" dirty="0">
                <a:solidFill>
                  <a:srgbClr val="0070C0"/>
                </a:solidFill>
              </a:rPr>
              <a:t>ضابط الامان والطوارئ </a:t>
            </a:r>
            <a:br>
              <a:rPr lang="ar-SA" sz="3200" dirty="0">
                <a:solidFill>
                  <a:srgbClr val="0070C0"/>
                </a:solidFill>
              </a:rPr>
            </a:br>
            <a:br>
              <a:rPr lang="ar-SA" sz="3200" dirty="0">
                <a:solidFill>
                  <a:srgbClr val="0070C0"/>
                </a:solidFill>
              </a:rPr>
            </a:br>
            <a:r>
              <a:rPr lang="ar-SA" sz="3200" dirty="0">
                <a:solidFill>
                  <a:srgbClr val="0070C0"/>
                </a:solidFill>
              </a:rPr>
              <a:t>بلدية القدس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355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D15E3-F20E-451F-A6E8-15B4B1720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89212" y="1484243"/>
            <a:ext cx="8915399" cy="4532244"/>
          </a:xfrm>
        </p:spPr>
        <p:txBody>
          <a:bodyPr/>
          <a:lstStyle/>
          <a:p>
            <a:pPr algn="ctr"/>
            <a:endParaRPr lang="ar-SA" dirty="0">
              <a:solidFill>
                <a:srgbClr val="FF0000"/>
              </a:solidFill>
            </a:endParaRPr>
          </a:p>
          <a:p>
            <a:pPr algn="ctr"/>
            <a:r>
              <a:rPr lang="ar-SA" sz="2800" dirty="0">
                <a:solidFill>
                  <a:srgbClr val="FF0000"/>
                </a:solidFill>
              </a:rPr>
              <a:t>تعريف الاصابة:</a:t>
            </a:r>
          </a:p>
          <a:p>
            <a:pPr algn="ctr"/>
            <a:r>
              <a:rPr lang="ar-SA" dirty="0"/>
              <a:t> </a:t>
            </a:r>
          </a:p>
          <a:p>
            <a:pPr algn="ctr"/>
            <a:r>
              <a:rPr lang="ar-SA" sz="2800" dirty="0">
                <a:solidFill>
                  <a:srgbClr val="0070C0"/>
                </a:solidFill>
              </a:rPr>
              <a:t>جرح الجسم أو ضرر  جسدي ناتج عن العنف أو الحادث مثل الكسر أو الضرب </a:t>
            </a:r>
          </a:p>
          <a:p>
            <a:pPr algn="ctr"/>
            <a:endParaRPr lang="ar-SA" sz="2800" dirty="0">
              <a:solidFill>
                <a:srgbClr val="00B0F0"/>
              </a:solidFill>
            </a:endParaRPr>
          </a:p>
          <a:p>
            <a:pPr algn="ctr"/>
            <a:r>
              <a:rPr lang="ar-SA" sz="2800" dirty="0">
                <a:solidFill>
                  <a:srgbClr val="0070C0"/>
                </a:solidFill>
              </a:rPr>
              <a:t>أو ضرر فسيولوجي يصيب الانسجة الحية نتيجة حرق أو تعرض سام أو اختناق</a:t>
            </a:r>
          </a:p>
          <a:p>
            <a:pPr algn="ctr"/>
            <a:endParaRPr lang="ar-SA" dirty="0">
              <a:solidFill>
                <a:srgbClr val="00B0F0"/>
              </a:solidFill>
            </a:endParaRPr>
          </a:p>
          <a:p>
            <a:pPr algn="ctr"/>
            <a:endParaRPr lang="ar-SA" dirty="0">
              <a:solidFill>
                <a:srgbClr val="00B0F0"/>
              </a:solidFill>
            </a:endParaRPr>
          </a:p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802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D1B96-F93C-4247-9BC5-85EE721C5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4822533"/>
          </a:xfrm>
        </p:spPr>
        <p:txBody>
          <a:bodyPr>
            <a:normAutofit fontScale="90000"/>
          </a:bodyPr>
          <a:lstStyle/>
          <a:p>
            <a:pPr algn="r"/>
            <a:r>
              <a:rPr lang="ar-SA" dirty="0">
                <a:solidFill>
                  <a:srgbClr val="FF0000"/>
                </a:solidFill>
              </a:rPr>
              <a:t>                        أسباب الاصابة </a:t>
            </a:r>
            <a:br>
              <a:rPr lang="he-IL" dirty="0">
                <a:solidFill>
                  <a:srgbClr val="FF0000"/>
                </a:solidFill>
              </a:rPr>
            </a:br>
            <a:br>
              <a:rPr lang="ar-SA" dirty="0">
                <a:solidFill>
                  <a:srgbClr val="FF0000"/>
                </a:solidFill>
              </a:rPr>
            </a:br>
            <a:br>
              <a:rPr lang="ar-SA" dirty="0">
                <a:solidFill>
                  <a:srgbClr val="0070C0"/>
                </a:solidFill>
              </a:rPr>
            </a:br>
            <a:r>
              <a:rPr lang="ar-SA" dirty="0">
                <a:solidFill>
                  <a:srgbClr val="0070C0"/>
                </a:solidFill>
              </a:rPr>
              <a:t>    أ. سلوكية</a:t>
            </a:r>
            <a:r>
              <a:rPr lang="he-IL" dirty="0">
                <a:solidFill>
                  <a:srgbClr val="0070C0"/>
                </a:solidFill>
              </a:rPr>
              <a:t> התנהגות</a:t>
            </a:r>
            <a:r>
              <a:rPr lang="ar-SA" dirty="0">
                <a:solidFill>
                  <a:srgbClr val="0070C0"/>
                </a:solidFill>
              </a:rPr>
              <a:t>  ( تدافع. تضارب).</a:t>
            </a:r>
            <a:br>
              <a:rPr lang="he-IL" dirty="0">
                <a:solidFill>
                  <a:srgbClr val="0070C0"/>
                </a:solidFill>
              </a:rPr>
            </a:br>
            <a:br>
              <a:rPr lang="ar-SA" dirty="0">
                <a:solidFill>
                  <a:srgbClr val="0070C0"/>
                </a:solidFill>
              </a:rPr>
            </a:br>
            <a:r>
              <a:rPr lang="ar-SA" dirty="0">
                <a:solidFill>
                  <a:srgbClr val="0070C0"/>
                </a:solidFill>
              </a:rPr>
              <a:t>  ب. اعتداء خارجي</a:t>
            </a:r>
            <a:r>
              <a:rPr lang="he-IL" dirty="0">
                <a:solidFill>
                  <a:srgbClr val="0070C0"/>
                </a:solidFill>
              </a:rPr>
              <a:t> קטטה \ תקיפה</a:t>
            </a:r>
            <a:r>
              <a:rPr lang="ar-SA" dirty="0">
                <a:solidFill>
                  <a:srgbClr val="0070C0"/>
                </a:solidFill>
              </a:rPr>
              <a:t> ( طوشة).</a:t>
            </a:r>
            <a:br>
              <a:rPr lang="he-IL" dirty="0">
                <a:solidFill>
                  <a:srgbClr val="0070C0"/>
                </a:solidFill>
              </a:rPr>
            </a:br>
            <a:br>
              <a:rPr lang="he-IL" dirty="0">
                <a:solidFill>
                  <a:srgbClr val="0070C0"/>
                </a:solidFill>
              </a:rPr>
            </a:br>
            <a:r>
              <a:rPr lang="he-IL" dirty="0">
                <a:solidFill>
                  <a:srgbClr val="0070C0"/>
                </a:solidFill>
              </a:rPr>
              <a:t>   </a:t>
            </a:r>
            <a:r>
              <a:rPr lang="ar-SA" dirty="0">
                <a:solidFill>
                  <a:srgbClr val="0070C0"/>
                </a:solidFill>
              </a:rPr>
              <a:t>ج. خلل في المبنى </a:t>
            </a:r>
            <a:r>
              <a:rPr lang="he-IL" dirty="0">
                <a:solidFill>
                  <a:srgbClr val="0070C0"/>
                </a:solidFill>
              </a:rPr>
              <a:t>מפגע בטיחות ( </a:t>
            </a:r>
            <a:r>
              <a:rPr lang="ar-SA" dirty="0">
                <a:solidFill>
                  <a:srgbClr val="0070C0"/>
                </a:solidFill>
              </a:rPr>
              <a:t>زجاج مكسور. كهرباء مكشوفة. حفرة في الساحة )</a:t>
            </a:r>
            <a:br>
              <a:rPr lang="ar-SA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243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375EA98-31B4-403C-98C2-D1C26A1402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622853"/>
            <a:ext cx="8915399" cy="5280810"/>
          </a:xfrm>
        </p:spPr>
        <p:txBody>
          <a:bodyPr/>
          <a:lstStyle/>
          <a:p>
            <a:pPr algn="ctr"/>
            <a:r>
              <a:rPr lang="ar-SA" sz="2800" dirty="0">
                <a:solidFill>
                  <a:srgbClr val="FF0000"/>
                </a:solidFill>
              </a:rPr>
              <a:t>أنواع الاصابات:</a:t>
            </a:r>
          </a:p>
          <a:p>
            <a:pPr algn="ctr"/>
            <a:br>
              <a:rPr lang="ar-SA" sz="2800" dirty="0">
                <a:solidFill>
                  <a:srgbClr val="FF0000"/>
                </a:solidFill>
              </a:rPr>
            </a:br>
            <a:br>
              <a:rPr lang="ar-SA" sz="2800" dirty="0">
                <a:solidFill>
                  <a:srgbClr val="FF0000"/>
                </a:solidFill>
              </a:rPr>
            </a:br>
            <a:r>
              <a:rPr lang="ar-SA" sz="2800" dirty="0">
                <a:solidFill>
                  <a:srgbClr val="0070C0"/>
                </a:solidFill>
              </a:rPr>
              <a:t>1. خدش سطحي بسيط ( بلاستر)</a:t>
            </a:r>
          </a:p>
          <a:p>
            <a:pPr algn="ctr"/>
            <a:br>
              <a:rPr lang="ar-SA" sz="2800" dirty="0">
                <a:solidFill>
                  <a:srgbClr val="0070C0"/>
                </a:solidFill>
              </a:rPr>
            </a:br>
            <a:r>
              <a:rPr lang="ar-SA" sz="2800" dirty="0">
                <a:solidFill>
                  <a:srgbClr val="0070C0"/>
                </a:solidFill>
              </a:rPr>
              <a:t>2. اصابة بسيطة ( التواء الكاحل)</a:t>
            </a:r>
          </a:p>
          <a:p>
            <a:pPr algn="ctr"/>
            <a:endParaRPr lang="ar-SA" sz="2800" dirty="0">
              <a:solidFill>
                <a:srgbClr val="0070C0"/>
              </a:solidFill>
            </a:endParaRPr>
          </a:p>
          <a:p>
            <a:pPr algn="ctr"/>
            <a:r>
              <a:rPr lang="ar-SA" sz="2800" dirty="0">
                <a:solidFill>
                  <a:srgbClr val="0070C0"/>
                </a:solidFill>
              </a:rPr>
              <a:t>3.اصابة متوسطة ( كسر اليد أو كسر الركبة)</a:t>
            </a:r>
          </a:p>
          <a:p>
            <a:pPr algn="ctr"/>
            <a:endParaRPr lang="ar-SA" sz="2800" dirty="0">
              <a:solidFill>
                <a:srgbClr val="0070C0"/>
              </a:solidFill>
            </a:endParaRPr>
          </a:p>
          <a:p>
            <a:pPr algn="ctr"/>
            <a:r>
              <a:rPr lang="ar-SA" sz="2800" dirty="0">
                <a:solidFill>
                  <a:srgbClr val="0070C0"/>
                </a:solidFill>
              </a:rPr>
              <a:t>4. أصابة كبيرة ( جرح عميق . تهتك الاعضاء </a:t>
            </a:r>
            <a:r>
              <a:rPr lang="ar-SA" dirty="0">
                <a:solidFill>
                  <a:srgbClr val="0070C0"/>
                </a:solidFill>
              </a:rPr>
              <a:t>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448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C5868-2594-42D9-92EB-E14F4C685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65043"/>
            <a:ext cx="8915400" cy="6467061"/>
          </a:xfrm>
        </p:spPr>
        <p:txBody>
          <a:bodyPr>
            <a:normAutofit/>
          </a:bodyPr>
          <a:lstStyle/>
          <a:p>
            <a:pPr algn="ctr"/>
            <a:endParaRPr lang="ar-SA" sz="2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ar-SA" sz="2400" dirty="0">
                <a:solidFill>
                  <a:srgbClr val="FF0000"/>
                </a:solidFill>
              </a:rPr>
              <a:t>التعامل مع الاصابة الجسدية :</a:t>
            </a:r>
          </a:p>
          <a:p>
            <a:pPr marL="0" indent="0" algn="ctr">
              <a:buNone/>
            </a:pPr>
            <a:endParaRPr lang="ar-SA" sz="2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ar-SA" sz="2400" dirty="0">
                <a:solidFill>
                  <a:srgbClr val="002060"/>
                </a:solidFill>
              </a:rPr>
              <a:t>1. تقديم الاسعاف الأولي عن طريق الشخص المخول والحاصل على بطاقة سارية المفعول .</a:t>
            </a:r>
          </a:p>
          <a:p>
            <a:pPr marL="0" indent="0" algn="ctr">
              <a:buNone/>
            </a:pPr>
            <a:endParaRPr lang="ar-SA" sz="24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ar-SA" sz="2400" dirty="0">
                <a:solidFill>
                  <a:srgbClr val="002060"/>
                </a:solidFill>
              </a:rPr>
              <a:t>2.يمنع اعطاء الأدوية ( مسكن الام , أعشاب طبيعية )</a:t>
            </a:r>
          </a:p>
          <a:p>
            <a:pPr marL="0" indent="0" algn="ctr">
              <a:buNone/>
            </a:pPr>
            <a:endParaRPr lang="ar-SA" sz="24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ar-SA" sz="2400" dirty="0">
                <a:solidFill>
                  <a:srgbClr val="002060"/>
                </a:solidFill>
              </a:rPr>
              <a:t>3. يمنع نقل الطالب بواسطة سيارة خاصة (سيارة المعلم أو المدير أو تاكسي أو باص)</a:t>
            </a:r>
          </a:p>
          <a:p>
            <a:pPr marL="0" indent="0" algn="ctr">
              <a:buNone/>
            </a:pPr>
            <a:r>
              <a:rPr lang="ar-SA" sz="2400" dirty="0">
                <a:solidFill>
                  <a:srgbClr val="002060"/>
                </a:solidFill>
              </a:rPr>
              <a:t>4. يمنع السماح للطالب بالخروج وحده الى المركز الطبي.</a:t>
            </a:r>
          </a:p>
          <a:p>
            <a:pPr marL="0" indent="0" algn="ctr">
              <a:buNone/>
            </a:pPr>
            <a:endParaRPr lang="ar-SA" sz="24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ar-SA" sz="2400" dirty="0">
                <a:solidFill>
                  <a:srgbClr val="002060"/>
                </a:solidFill>
              </a:rPr>
              <a:t>5. تبليغ الأهل عن طريق معلم ذو مهارة في التواصل.</a:t>
            </a:r>
          </a:p>
        </p:txBody>
      </p:sp>
    </p:spTree>
    <p:extLst>
      <p:ext uri="{BB962C8B-B14F-4D97-AF65-F5344CB8AC3E}">
        <p14:creationId xmlns:p14="http://schemas.microsoft.com/office/powerpoint/2010/main" val="3827107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D4183FC-D1DC-4997-AEB8-D5E8E92F1F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357810"/>
            <a:ext cx="8915399" cy="6692348"/>
          </a:xfrm>
        </p:spPr>
        <p:txBody>
          <a:bodyPr>
            <a:normAutofit/>
          </a:bodyPr>
          <a:lstStyle/>
          <a:p>
            <a:pPr algn="ctr"/>
            <a:r>
              <a:rPr lang="ar-SA" sz="2800" dirty="0">
                <a:solidFill>
                  <a:srgbClr val="FF0000"/>
                </a:solidFill>
              </a:rPr>
              <a:t>الاسعاف:</a:t>
            </a:r>
          </a:p>
          <a:p>
            <a:pPr algn="ctr"/>
            <a:r>
              <a:rPr lang="ar-SA" sz="2800" dirty="0">
                <a:solidFill>
                  <a:srgbClr val="FF0000"/>
                </a:solidFill>
              </a:rPr>
              <a:t> </a:t>
            </a:r>
            <a:r>
              <a:rPr lang="ar-SA" sz="2000" dirty="0">
                <a:solidFill>
                  <a:srgbClr val="0070C0"/>
                </a:solidFill>
              </a:rPr>
              <a:t>طلب الاسعاف يكون فقط في الحالات التي تستوجب نقل الطالب الى المستشفى لمنع تهدور الاصابة.</a:t>
            </a:r>
          </a:p>
          <a:p>
            <a:pPr algn="ctr"/>
            <a:r>
              <a:rPr lang="ar-SA" sz="2000" dirty="0">
                <a:solidFill>
                  <a:srgbClr val="0070C0"/>
                </a:solidFill>
              </a:rPr>
              <a:t>رقم الاسعاف لوزارة التربية والتعليم </a:t>
            </a:r>
          </a:p>
          <a:p>
            <a:pPr algn="ctr"/>
            <a:r>
              <a:rPr lang="ar-SA" sz="2000" dirty="0">
                <a:solidFill>
                  <a:srgbClr val="0070C0"/>
                </a:solidFill>
              </a:rPr>
              <a:t>2326*</a:t>
            </a:r>
          </a:p>
          <a:p>
            <a:pPr algn="ctr"/>
            <a:r>
              <a:rPr lang="ar-SA" sz="2000" dirty="0">
                <a:solidFill>
                  <a:srgbClr val="0070C0"/>
                </a:solidFill>
              </a:rPr>
              <a:t>أو</a:t>
            </a:r>
          </a:p>
          <a:p>
            <a:pPr algn="ctr"/>
            <a:r>
              <a:rPr lang="ar-SA" sz="2000" dirty="0">
                <a:solidFill>
                  <a:srgbClr val="0070C0"/>
                </a:solidFill>
              </a:rPr>
              <a:t>1700550096</a:t>
            </a:r>
          </a:p>
          <a:p>
            <a:pPr algn="ctr"/>
            <a:r>
              <a:rPr lang="ar-SA" sz="2000" dirty="0">
                <a:solidFill>
                  <a:srgbClr val="0070C0"/>
                </a:solidFill>
              </a:rPr>
              <a:t>الموكيد يعمل من 7.30 وحتى 16.00</a:t>
            </a:r>
          </a:p>
          <a:p>
            <a:pPr algn="ctr"/>
            <a:r>
              <a:rPr lang="ar-SA" sz="2000" dirty="0">
                <a:solidFill>
                  <a:srgbClr val="0070C0"/>
                </a:solidFill>
              </a:rPr>
              <a:t>البدالة العامة للاسعاف 101</a:t>
            </a:r>
          </a:p>
          <a:p>
            <a:pPr algn="ctr"/>
            <a:r>
              <a:rPr lang="ar-SA" sz="2000" dirty="0">
                <a:solidFill>
                  <a:srgbClr val="0070C0"/>
                </a:solidFill>
              </a:rPr>
              <a:t>البدالة العامة للاطفائية 102</a:t>
            </a:r>
          </a:p>
          <a:p>
            <a:pPr algn="ctr"/>
            <a:r>
              <a:rPr lang="ar-SA" sz="2000" dirty="0">
                <a:solidFill>
                  <a:srgbClr val="0070C0"/>
                </a:solidFill>
              </a:rPr>
              <a:t>رقم اطفائية وادي الجوز 026282222</a:t>
            </a:r>
          </a:p>
          <a:p>
            <a:pPr algn="ctr"/>
            <a:r>
              <a:rPr lang="ar-SA" sz="2000" dirty="0">
                <a:solidFill>
                  <a:srgbClr val="0070C0"/>
                </a:solidFill>
              </a:rPr>
              <a:t>البدالة العامة للشرطة 100</a:t>
            </a:r>
          </a:p>
          <a:p>
            <a:pPr algn="ctr"/>
            <a:r>
              <a:rPr lang="ar-SA" sz="2000" dirty="0">
                <a:solidFill>
                  <a:srgbClr val="0070C0"/>
                </a:solidFill>
              </a:rPr>
              <a:t>البدالة العامة للبلدية 106</a:t>
            </a:r>
          </a:p>
          <a:p>
            <a:pPr algn="ctr"/>
            <a:r>
              <a:rPr lang="he-IL" sz="2000" dirty="0">
                <a:solidFill>
                  <a:srgbClr val="C00000"/>
                </a:solidFill>
              </a:rPr>
              <a:t>חדר מצב משרד חינוך טיולים (026222211\026364222\026223360)</a:t>
            </a:r>
            <a:endParaRPr lang="ar-SA" sz="2000" dirty="0">
              <a:solidFill>
                <a:srgbClr val="C00000"/>
              </a:solidFill>
            </a:endParaRPr>
          </a:p>
          <a:p>
            <a:pPr algn="ctr"/>
            <a:endParaRPr lang="en-US" sz="2800" dirty="0">
              <a:solidFill>
                <a:srgbClr val="FF0000"/>
              </a:solidFill>
            </a:endParaRPr>
          </a:p>
          <a:p>
            <a:pPr algn="ctr"/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168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91F2174-ECF8-42AE-8099-7D25E4C190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56591"/>
            <a:ext cx="8915399" cy="6520070"/>
          </a:xfrm>
        </p:spPr>
        <p:txBody>
          <a:bodyPr>
            <a:normAutofit lnSpcReduction="10000"/>
          </a:bodyPr>
          <a:lstStyle/>
          <a:p>
            <a:pPr algn="ctr"/>
            <a:r>
              <a:rPr lang="ar-SA" sz="2800" dirty="0">
                <a:solidFill>
                  <a:srgbClr val="FF0000"/>
                </a:solidFill>
              </a:rPr>
              <a:t>التبليغ عن الاصابة</a:t>
            </a:r>
          </a:p>
          <a:p>
            <a:pPr algn="ctr"/>
            <a:endParaRPr lang="ar-SA" sz="2800" dirty="0">
              <a:solidFill>
                <a:srgbClr val="FF0000"/>
              </a:solidFill>
            </a:endParaRPr>
          </a:p>
          <a:p>
            <a:pPr algn="ctr"/>
            <a:r>
              <a:rPr lang="ar-SA" sz="2800" dirty="0">
                <a:solidFill>
                  <a:srgbClr val="0070C0"/>
                </a:solidFill>
              </a:rPr>
              <a:t>1. تعبئة نموذج الاصابة بدقة بالغة على موقع وزارة التربية والتعليم   </a:t>
            </a:r>
            <a:endParaRPr lang="en-US" sz="2800" dirty="0">
              <a:solidFill>
                <a:srgbClr val="0070C0"/>
              </a:solidFill>
            </a:endParaRPr>
          </a:p>
          <a:p>
            <a:pPr algn="ctr"/>
            <a:r>
              <a:rPr lang="he-IL" sz="3200" dirty="0">
                <a:solidFill>
                  <a:schemeClr val="tx1"/>
                </a:solidFill>
              </a:rPr>
              <a:t>מנב"ס</a:t>
            </a:r>
            <a:r>
              <a:rPr lang="ar-SA" sz="2800" dirty="0">
                <a:solidFill>
                  <a:srgbClr val="FF0000"/>
                </a:solidFill>
              </a:rPr>
              <a:t> </a:t>
            </a:r>
            <a:endParaRPr lang="he-IL" sz="2800" dirty="0">
              <a:solidFill>
                <a:srgbClr val="FF0000"/>
              </a:solidFill>
            </a:endParaRPr>
          </a:p>
          <a:p>
            <a:pPr algn="ctr"/>
            <a:r>
              <a:rPr lang="he-IL" sz="2800" dirty="0">
                <a:solidFill>
                  <a:srgbClr val="0070C0"/>
                </a:solidFill>
              </a:rPr>
              <a:t>2</a:t>
            </a:r>
            <a:r>
              <a:rPr lang="ar-SA" sz="2800" dirty="0">
                <a:solidFill>
                  <a:srgbClr val="0070C0"/>
                </a:solidFill>
              </a:rPr>
              <a:t>. مدة التبليغ خلال سبعة أيام من يوم الاصابة وفي حال الاصابة أدت الى وفاة أو ضرر جسدي أو اصابة أكثر من طالب بنفس الحادث يجب ابلاغ الوزارة والبلدية فورا </a:t>
            </a:r>
            <a:r>
              <a:rPr lang="he-IL" sz="2800" dirty="0">
                <a:solidFill>
                  <a:srgbClr val="0070C0"/>
                </a:solidFill>
              </a:rPr>
              <a:t>מיידי</a:t>
            </a:r>
            <a:r>
              <a:rPr lang="ar-SA" sz="2800" dirty="0">
                <a:solidFill>
                  <a:srgbClr val="0070C0"/>
                </a:solidFill>
              </a:rPr>
              <a:t>. </a:t>
            </a:r>
          </a:p>
          <a:p>
            <a:pPr algn="ctr"/>
            <a:r>
              <a:rPr lang="ar-SA" sz="2800" dirty="0">
                <a:solidFill>
                  <a:srgbClr val="0070C0"/>
                </a:solidFill>
              </a:rPr>
              <a:t>3. المسؤول عن التبليغ أمام  وزارة التربية والتعليم هو مدير المدرسة فقط (البند رقم 2.1 )</a:t>
            </a:r>
            <a:endParaRPr lang="he-IL" sz="2800" dirty="0">
              <a:solidFill>
                <a:srgbClr val="0070C0"/>
              </a:solidFill>
            </a:endParaRPr>
          </a:p>
          <a:p>
            <a:pPr algn="ctr"/>
            <a:r>
              <a:rPr lang="he-IL" sz="2800" dirty="0">
                <a:solidFill>
                  <a:srgbClr val="0070C0"/>
                </a:solidFill>
              </a:rPr>
              <a:t>4. </a:t>
            </a:r>
            <a:r>
              <a:rPr lang="ar-SA" sz="2800" dirty="0">
                <a:solidFill>
                  <a:srgbClr val="0070C0"/>
                </a:solidFill>
              </a:rPr>
              <a:t>يمنع اعطاء الاهل \ المعلم نسخة عن البلاغ</a:t>
            </a:r>
          </a:p>
          <a:p>
            <a:pPr algn="ctr"/>
            <a:r>
              <a:rPr lang="ar-SA" sz="2800" dirty="0">
                <a:solidFill>
                  <a:srgbClr val="0070C0"/>
                </a:solidFill>
              </a:rPr>
              <a:t>5. يتم حفظ نسخة عن الاصابة في ملف الحوادث في المدرسة من أجل استخلاص العبر. </a:t>
            </a:r>
          </a:p>
          <a:p>
            <a:pPr algn="ctr"/>
            <a:endParaRPr lang="ar-SA" sz="2800" dirty="0">
              <a:solidFill>
                <a:srgbClr val="00B0F0"/>
              </a:solidFill>
            </a:endParaRPr>
          </a:p>
          <a:p>
            <a:pPr algn="ctr"/>
            <a:endParaRPr lang="ar-SA" sz="2800" dirty="0">
              <a:solidFill>
                <a:srgbClr val="FF0000"/>
              </a:solidFill>
            </a:endParaRPr>
          </a:p>
          <a:p>
            <a:pPr algn="ctr"/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431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786848-CFA6-47DC-A8CE-9877A9F1B9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940904"/>
            <a:ext cx="8915399" cy="5724939"/>
          </a:xfrm>
        </p:spPr>
        <p:txBody>
          <a:bodyPr>
            <a:normAutofit/>
          </a:bodyPr>
          <a:lstStyle/>
          <a:p>
            <a:pPr algn="ctr"/>
            <a:r>
              <a:rPr lang="ar-SA" sz="2800" dirty="0">
                <a:solidFill>
                  <a:srgbClr val="FF0000"/>
                </a:solidFill>
              </a:rPr>
              <a:t>الهدف من التبليغ عن الاصابة :</a:t>
            </a:r>
          </a:p>
          <a:p>
            <a:pPr algn="ctr"/>
            <a:endParaRPr lang="ar-SA" sz="2800" dirty="0">
              <a:solidFill>
                <a:srgbClr val="FF0000"/>
              </a:solidFill>
            </a:endParaRPr>
          </a:p>
          <a:p>
            <a:pPr marL="514350" indent="-514350" algn="ctr">
              <a:buAutoNum type="arabicPeriod"/>
            </a:pPr>
            <a:r>
              <a:rPr lang="ar-SA" sz="2800" dirty="0">
                <a:solidFill>
                  <a:srgbClr val="0070C0"/>
                </a:solidFill>
              </a:rPr>
              <a:t>1. توثيق الحدث للدعاوى القضائية </a:t>
            </a:r>
          </a:p>
          <a:p>
            <a:pPr marL="514350" indent="-514350" algn="ctr">
              <a:buAutoNum type="arabicPeriod"/>
            </a:pPr>
            <a:endParaRPr lang="ar-SA" sz="2800" dirty="0">
              <a:solidFill>
                <a:srgbClr val="0070C0"/>
              </a:solidFill>
            </a:endParaRPr>
          </a:p>
          <a:p>
            <a:pPr algn="ctr"/>
            <a:r>
              <a:rPr lang="ar-SA" sz="2800" dirty="0">
                <a:solidFill>
                  <a:srgbClr val="0070C0"/>
                </a:solidFill>
              </a:rPr>
              <a:t>2. استخلاص العبر عن طريق لجنة الامن والامان المدرسية</a:t>
            </a:r>
          </a:p>
          <a:p>
            <a:pPr algn="ctr"/>
            <a:endParaRPr lang="ar-SA" sz="2800" dirty="0">
              <a:solidFill>
                <a:srgbClr val="0070C0"/>
              </a:solidFill>
            </a:endParaRPr>
          </a:p>
          <a:p>
            <a:pPr algn="ctr"/>
            <a:r>
              <a:rPr lang="ar-SA" sz="2800" dirty="0">
                <a:solidFill>
                  <a:srgbClr val="0070C0"/>
                </a:solidFill>
              </a:rPr>
              <a:t>3. بحسب القانون الاسرائلي (</a:t>
            </a:r>
            <a:r>
              <a:rPr lang="he-IL" sz="2800" dirty="0">
                <a:solidFill>
                  <a:srgbClr val="0070C0"/>
                </a:solidFill>
              </a:rPr>
              <a:t>חוק לתיקון דיני הנזקין האזרחיים ) </a:t>
            </a:r>
            <a:r>
              <a:rPr lang="ar-SA" sz="2800" dirty="0">
                <a:solidFill>
                  <a:srgbClr val="0070C0"/>
                </a:solidFill>
              </a:rPr>
              <a:t>يحق للطفل بعد بلوغه سن ال18 سنة أن يقوم خلال سبع سنوات اضافية أي لعمر 25 سنة  برفع دعوى تعويض على ضرر لحق به في المؤسسة التعليمية.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647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2852641-1CC0-49D5-BA48-5E8BF0D5F1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96349"/>
            <a:ext cx="8915399" cy="5307314"/>
          </a:xfrm>
        </p:spPr>
        <p:txBody>
          <a:bodyPr>
            <a:normAutofit/>
          </a:bodyPr>
          <a:lstStyle/>
          <a:p>
            <a:pPr algn="ctr"/>
            <a:r>
              <a:rPr lang="ar-SA" sz="2800" dirty="0">
                <a:solidFill>
                  <a:srgbClr val="FF0000"/>
                </a:solidFill>
              </a:rPr>
              <a:t>الدعاوى القضائية</a:t>
            </a:r>
          </a:p>
          <a:p>
            <a:pPr algn="ctr"/>
            <a:endParaRPr lang="ar-SA" sz="2800" dirty="0">
              <a:solidFill>
                <a:srgbClr val="FF0000"/>
              </a:solidFill>
            </a:endParaRPr>
          </a:p>
          <a:p>
            <a:pPr algn="ctr"/>
            <a:r>
              <a:rPr lang="he-IL" sz="2800" dirty="0">
                <a:solidFill>
                  <a:srgbClr val="7030A0"/>
                </a:solidFill>
              </a:rPr>
              <a:t>יועץ המשפטי – משרד החינוך </a:t>
            </a:r>
          </a:p>
          <a:p>
            <a:pPr algn="ctr"/>
            <a:endParaRPr lang="he-IL" sz="2800" dirty="0">
              <a:solidFill>
                <a:srgbClr val="7030A0"/>
              </a:solidFill>
            </a:endParaRPr>
          </a:p>
          <a:p>
            <a:pPr algn="ctr"/>
            <a:r>
              <a:rPr lang="he-IL" sz="2800" dirty="0">
                <a:solidFill>
                  <a:srgbClr val="7030A0"/>
                </a:solidFill>
              </a:rPr>
              <a:t>********</a:t>
            </a:r>
          </a:p>
          <a:p>
            <a:pPr algn="ctr"/>
            <a:endParaRPr lang="he-IL" sz="2800" dirty="0">
              <a:solidFill>
                <a:srgbClr val="7030A0"/>
              </a:solidFill>
            </a:endParaRPr>
          </a:p>
          <a:p>
            <a:pPr algn="ctr"/>
            <a:r>
              <a:rPr lang="he-IL" sz="2800" dirty="0">
                <a:solidFill>
                  <a:srgbClr val="7030A0"/>
                </a:solidFill>
              </a:rPr>
              <a:t>יועץ המשפטי – עיריית ירושלים 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53641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87</TotalTime>
  <Words>451</Words>
  <Application>Microsoft Office PowerPoint</Application>
  <PresentationFormat>מסך רחב</PresentationFormat>
  <Paragraphs>65</Paragraphs>
  <Slides>9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0" baseType="lpstr">
      <vt:lpstr>Wisp</vt:lpstr>
      <vt:lpstr>מצגת של PowerPoint‏</vt:lpstr>
      <vt:lpstr>מצגת של PowerPoint‏</vt:lpstr>
      <vt:lpstr>                        أسباب الاصابة        أ. سلوكية התנהגות  ( تدافع. تضارب).    ب. اعتداء خارجي קטטה \ תקיפה ( طوشة).     ج. خلل في المبنى מפגע בטיחות ( زجاج مكسور. كهرباء مكشوفة. حفرة في الساحة ) 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אבו טאעה פאדי</cp:lastModifiedBy>
  <cp:revision>19</cp:revision>
  <dcterms:created xsi:type="dcterms:W3CDTF">2024-09-17T21:12:22Z</dcterms:created>
  <dcterms:modified xsi:type="dcterms:W3CDTF">2024-11-10T09:10:54Z</dcterms:modified>
</cp:coreProperties>
</file>