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0" r:id="rId5"/>
    <p:sldId id="261" r:id="rId6"/>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4660"/>
  </p:normalViewPr>
  <p:slideViewPr>
    <p:cSldViewPr snapToGrid="0">
      <p:cViewPr varScale="1">
        <p:scale>
          <a:sx n="105" d="100"/>
          <a:sy n="105" d="100"/>
        </p:scale>
        <p:origin x="750"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26E3D706-ED55-429B-9D17-B9726001A4ED}" type="datetimeFigureOut">
              <a:rPr lang="he-IL" smtClean="0"/>
              <a:t>כ"ג/חשון/תשפ"ה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AD64E76-D775-4E02-831A-93B31D517CED}" type="slidenum">
              <a:rPr lang="he-IL" smtClean="0"/>
              <a:t>‹#›</a:t>
            </a:fld>
            <a:endParaRPr lang="he-IL"/>
          </a:p>
        </p:txBody>
      </p:sp>
    </p:spTree>
    <p:extLst>
      <p:ext uri="{BB962C8B-B14F-4D97-AF65-F5344CB8AC3E}">
        <p14:creationId xmlns:p14="http://schemas.microsoft.com/office/powerpoint/2010/main" val="2449255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26E3D706-ED55-429B-9D17-B9726001A4ED}" type="datetimeFigureOut">
              <a:rPr lang="he-IL" smtClean="0"/>
              <a:t>כ"ג/חשון/תשפ"ה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AD64E76-D775-4E02-831A-93B31D517CED}" type="slidenum">
              <a:rPr lang="he-IL" smtClean="0"/>
              <a:t>‹#›</a:t>
            </a:fld>
            <a:endParaRPr lang="he-IL"/>
          </a:p>
        </p:txBody>
      </p:sp>
    </p:spTree>
    <p:extLst>
      <p:ext uri="{BB962C8B-B14F-4D97-AF65-F5344CB8AC3E}">
        <p14:creationId xmlns:p14="http://schemas.microsoft.com/office/powerpoint/2010/main" val="572883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26E3D706-ED55-429B-9D17-B9726001A4ED}" type="datetimeFigureOut">
              <a:rPr lang="he-IL" smtClean="0"/>
              <a:t>כ"ג/חשון/תשפ"ה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AD64E76-D775-4E02-831A-93B31D517CED}" type="slidenum">
              <a:rPr lang="he-IL" smtClean="0"/>
              <a:t>‹#›</a:t>
            </a:fld>
            <a:endParaRPr lang="he-IL"/>
          </a:p>
        </p:txBody>
      </p:sp>
    </p:spTree>
    <p:extLst>
      <p:ext uri="{BB962C8B-B14F-4D97-AF65-F5344CB8AC3E}">
        <p14:creationId xmlns:p14="http://schemas.microsoft.com/office/powerpoint/2010/main" val="2919726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26E3D706-ED55-429B-9D17-B9726001A4ED}" type="datetimeFigureOut">
              <a:rPr lang="he-IL" smtClean="0"/>
              <a:t>כ"ג/חשון/תשפ"ה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AD64E76-D775-4E02-831A-93B31D517CED}" type="slidenum">
              <a:rPr lang="he-IL" smtClean="0"/>
              <a:t>‹#›</a:t>
            </a:fld>
            <a:endParaRPr lang="he-IL"/>
          </a:p>
        </p:txBody>
      </p:sp>
    </p:spTree>
    <p:extLst>
      <p:ext uri="{BB962C8B-B14F-4D97-AF65-F5344CB8AC3E}">
        <p14:creationId xmlns:p14="http://schemas.microsoft.com/office/powerpoint/2010/main" val="3016140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26E3D706-ED55-429B-9D17-B9726001A4ED}" type="datetimeFigureOut">
              <a:rPr lang="he-IL" smtClean="0"/>
              <a:t>כ"ג/חשון/תשפ"ה</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AD64E76-D775-4E02-831A-93B31D517CED}" type="slidenum">
              <a:rPr lang="he-IL" smtClean="0"/>
              <a:t>‹#›</a:t>
            </a:fld>
            <a:endParaRPr lang="he-IL"/>
          </a:p>
        </p:txBody>
      </p:sp>
    </p:spTree>
    <p:extLst>
      <p:ext uri="{BB962C8B-B14F-4D97-AF65-F5344CB8AC3E}">
        <p14:creationId xmlns:p14="http://schemas.microsoft.com/office/powerpoint/2010/main" val="2526746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26E3D706-ED55-429B-9D17-B9726001A4ED}" type="datetimeFigureOut">
              <a:rPr lang="he-IL" smtClean="0"/>
              <a:t>כ"ג/חשון/תשפ"ה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AD64E76-D775-4E02-831A-93B31D517CED}" type="slidenum">
              <a:rPr lang="he-IL" smtClean="0"/>
              <a:t>‹#›</a:t>
            </a:fld>
            <a:endParaRPr lang="he-IL"/>
          </a:p>
        </p:txBody>
      </p:sp>
    </p:spTree>
    <p:extLst>
      <p:ext uri="{BB962C8B-B14F-4D97-AF65-F5344CB8AC3E}">
        <p14:creationId xmlns:p14="http://schemas.microsoft.com/office/powerpoint/2010/main" val="3735513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26E3D706-ED55-429B-9D17-B9726001A4ED}" type="datetimeFigureOut">
              <a:rPr lang="he-IL" smtClean="0"/>
              <a:t>כ"ג/חשון/תשפ"ה</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8AD64E76-D775-4E02-831A-93B31D517CED}" type="slidenum">
              <a:rPr lang="he-IL" smtClean="0"/>
              <a:t>‹#›</a:t>
            </a:fld>
            <a:endParaRPr lang="he-IL"/>
          </a:p>
        </p:txBody>
      </p:sp>
    </p:spTree>
    <p:extLst>
      <p:ext uri="{BB962C8B-B14F-4D97-AF65-F5344CB8AC3E}">
        <p14:creationId xmlns:p14="http://schemas.microsoft.com/office/powerpoint/2010/main" val="654514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26E3D706-ED55-429B-9D17-B9726001A4ED}" type="datetimeFigureOut">
              <a:rPr lang="he-IL" smtClean="0"/>
              <a:t>כ"ג/חשון/תשפ"ה</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8AD64E76-D775-4E02-831A-93B31D517CED}" type="slidenum">
              <a:rPr lang="he-IL" smtClean="0"/>
              <a:t>‹#›</a:t>
            </a:fld>
            <a:endParaRPr lang="he-IL"/>
          </a:p>
        </p:txBody>
      </p:sp>
    </p:spTree>
    <p:extLst>
      <p:ext uri="{BB962C8B-B14F-4D97-AF65-F5344CB8AC3E}">
        <p14:creationId xmlns:p14="http://schemas.microsoft.com/office/powerpoint/2010/main" val="579411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26E3D706-ED55-429B-9D17-B9726001A4ED}" type="datetimeFigureOut">
              <a:rPr lang="he-IL" smtClean="0"/>
              <a:t>כ"ג/חשון/תשפ"ה</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8AD64E76-D775-4E02-831A-93B31D517CED}" type="slidenum">
              <a:rPr lang="he-IL" smtClean="0"/>
              <a:t>‹#›</a:t>
            </a:fld>
            <a:endParaRPr lang="he-IL"/>
          </a:p>
        </p:txBody>
      </p:sp>
    </p:spTree>
    <p:extLst>
      <p:ext uri="{BB962C8B-B14F-4D97-AF65-F5344CB8AC3E}">
        <p14:creationId xmlns:p14="http://schemas.microsoft.com/office/powerpoint/2010/main" val="403516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6E3D706-ED55-429B-9D17-B9726001A4ED}" type="datetimeFigureOut">
              <a:rPr lang="he-IL" smtClean="0"/>
              <a:t>כ"ג/חשון/תשפ"ה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AD64E76-D775-4E02-831A-93B31D517CED}" type="slidenum">
              <a:rPr lang="he-IL" smtClean="0"/>
              <a:t>‹#›</a:t>
            </a:fld>
            <a:endParaRPr lang="he-IL"/>
          </a:p>
        </p:txBody>
      </p:sp>
    </p:spTree>
    <p:extLst>
      <p:ext uri="{BB962C8B-B14F-4D97-AF65-F5344CB8AC3E}">
        <p14:creationId xmlns:p14="http://schemas.microsoft.com/office/powerpoint/2010/main" val="3532089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6E3D706-ED55-429B-9D17-B9726001A4ED}" type="datetimeFigureOut">
              <a:rPr lang="he-IL" smtClean="0"/>
              <a:t>כ"ג/חשון/תשפ"ה</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AD64E76-D775-4E02-831A-93B31D517CED}" type="slidenum">
              <a:rPr lang="he-IL" smtClean="0"/>
              <a:t>‹#›</a:t>
            </a:fld>
            <a:endParaRPr lang="he-IL"/>
          </a:p>
        </p:txBody>
      </p:sp>
    </p:spTree>
    <p:extLst>
      <p:ext uri="{BB962C8B-B14F-4D97-AF65-F5344CB8AC3E}">
        <p14:creationId xmlns:p14="http://schemas.microsoft.com/office/powerpoint/2010/main" val="4022277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6E3D706-ED55-429B-9D17-B9726001A4ED}" type="datetimeFigureOut">
              <a:rPr lang="he-IL" smtClean="0"/>
              <a:t>כ"ג/חשון/תשפ"ה</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AD64E76-D775-4E02-831A-93B31D517CED}" type="slidenum">
              <a:rPr lang="he-IL" smtClean="0"/>
              <a:t>‹#›</a:t>
            </a:fld>
            <a:endParaRPr lang="he-IL"/>
          </a:p>
        </p:txBody>
      </p:sp>
    </p:spTree>
    <p:extLst>
      <p:ext uri="{BB962C8B-B14F-4D97-AF65-F5344CB8AC3E}">
        <p14:creationId xmlns:p14="http://schemas.microsoft.com/office/powerpoint/2010/main" val="3238137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תמונה 4"/>
          <p:cNvPicPr>
            <a:picLocks noChangeAspect="1"/>
          </p:cNvPicPr>
          <p:nvPr/>
        </p:nvPicPr>
        <p:blipFill>
          <a:blip r:embed="rId2"/>
          <a:stretch>
            <a:fillRect/>
          </a:stretch>
        </p:blipFill>
        <p:spPr>
          <a:xfrm>
            <a:off x="82296" y="283464"/>
            <a:ext cx="11713464" cy="6501383"/>
          </a:xfrm>
          <a:prstGeom prst="rect">
            <a:avLst/>
          </a:prstGeom>
        </p:spPr>
      </p:pic>
      <p:sp>
        <p:nvSpPr>
          <p:cNvPr id="6" name="מלבן 5"/>
          <p:cNvSpPr/>
          <p:nvPr/>
        </p:nvSpPr>
        <p:spPr>
          <a:xfrm>
            <a:off x="402336" y="638294"/>
            <a:ext cx="10661905" cy="1631216"/>
          </a:xfrm>
          <a:prstGeom prst="rect">
            <a:avLst/>
          </a:prstGeom>
        </p:spPr>
        <p:txBody>
          <a:bodyPr wrap="square">
            <a:spAutoFit/>
          </a:bodyPr>
          <a:lstStyle/>
          <a:p>
            <a:pPr algn="ctr"/>
            <a:r>
              <a:rPr lang="ar-SA" sz="10000" b="1" dirty="0" smtClean="0">
                <a:solidFill>
                  <a:schemeClr val="accent6">
                    <a:lumMod val="20000"/>
                    <a:lumOff val="80000"/>
                  </a:schemeClr>
                </a:solidFill>
              </a:rPr>
              <a:t>مهمة مركز الرحلات</a:t>
            </a:r>
            <a:endParaRPr lang="ar-SA" sz="10000" b="1" dirty="0" smtClean="0">
              <a:solidFill>
                <a:schemeClr val="accent6">
                  <a:lumMod val="20000"/>
                  <a:lumOff val="80000"/>
                </a:schemeClr>
              </a:solidFill>
            </a:endParaRPr>
          </a:p>
        </p:txBody>
      </p:sp>
    </p:spTree>
    <p:extLst>
      <p:ext uri="{BB962C8B-B14F-4D97-AF65-F5344CB8AC3E}">
        <p14:creationId xmlns:p14="http://schemas.microsoft.com/office/powerpoint/2010/main" val="993070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מעוגל 3"/>
          <p:cNvSpPr/>
          <p:nvPr/>
        </p:nvSpPr>
        <p:spPr>
          <a:xfrm>
            <a:off x="283464" y="-73152"/>
            <a:ext cx="11494008" cy="6620256"/>
          </a:xfrm>
          <a:prstGeom prst="round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3600" b="1" u="sng" dirty="0" smtClean="0">
                <a:solidFill>
                  <a:schemeClr val="accent6">
                    <a:lumMod val="75000"/>
                  </a:schemeClr>
                </a:solidFill>
              </a:rPr>
              <a:t>تعريف:</a:t>
            </a:r>
          </a:p>
          <a:p>
            <a:r>
              <a:rPr lang="ar-SA" sz="3600" b="1" dirty="0" smtClean="0">
                <a:solidFill>
                  <a:schemeClr val="accent6">
                    <a:lumMod val="75000"/>
                  </a:schemeClr>
                </a:solidFill>
              </a:rPr>
              <a:t>مركز الرحلات  هو  المسؤول الرئيسي في المدرسة عن تنظيم الرحلات المدرسية للطلاب. مهمته الأساسية هي بناء وتنظيم برنامج للرحلات، بالتنسيق مع المدير والهيئة التدريسية، يساهم في تحقيق الأهداف التربوية والقيمية والأكاديمية للمدرسة، بما يتماشى مع رؤية المدرسة وبيئتها التعليمية، وبما يتوافق مع برنامج النواه لمعرفة البلاد.</a:t>
            </a:r>
          </a:p>
          <a:p>
            <a:pPr algn="ctr"/>
            <a:endParaRPr lang="he-IL" dirty="0"/>
          </a:p>
        </p:txBody>
      </p:sp>
    </p:spTree>
    <p:extLst>
      <p:ext uri="{BB962C8B-B14F-4D97-AF65-F5344CB8AC3E}">
        <p14:creationId xmlns:p14="http://schemas.microsoft.com/office/powerpoint/2010/main" val="10892239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מעוגל 3"/>
          <p:cNvSpPr/>
          <p:nvPr/>
        </p:nvSpPr>
        <p:spPr>
          <a:xfrm>
            <a:off x="283464" y="-73152"/>
            <a:ext cx="11494008" cy="6620256"/>
          </a:xfrm>
          <a:prstGeom prst="round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400" b="1" u="sng" dirty="0" smtClean="0">
                <a:solidFill>
                  <a:schemeClr val="accent6">
                    <a:lumMod val="75000"/>
                  </a:schemeClr>
                </a:solidFill>
              </a:rPr>
              <a:t> ماذا يجب ان يتوفر لدى مركز الرحلات المدرسية؟</a:t>
            </a:r>
          </a:p>
          <a:p>
            <a:endParaRPr lang="ar-SA" sz="2400" b="1" dirty="0" smtClean="0">
              <a:solidFill>
                <a:schemeClr val="accent6">
                  <a:lumMod val="75000"/>
                </a:schemeClr>
              </a:solidFill>
            </a:endParaRPr>
          </a:p>
          <a:p>
            <a:r>
              <a:rPr lang="ar-SA" sz="2400" b="1" dirty="0" smtClean="0">
                <a:solidFill>
                  <a:schemeClr val="accent6">
                    <a:lumMod val="75000"/>
                  </a:schemeClr>
                </a:solidFill>
              </a:rPr>
              <a:t>دورة تدريبية: يجب أن يجتاز المركز  ق دورة تدريبية في تنسيق الرحلات المدرسية مقدمة من وزارة التربية والتعليم. وفي حالة عدم اجتياز هذه الدورة، يمكن الموافقة على تعيينه بشرط أن يلتحق بالدورة التدريبية خلال العام نفسه. </a:t>
            </a:r>
          </a:p>
          <a:p>
            <a:r>
              <a:rPr lang="ar-SA" sz="2400" b="1" dirty="0" smtClean="0">
                <a:solidFill>
                  <a:schemeClr val="accent6">
                    <a:lumMod val="75000"/>
                  </a:schemeClr>
                </a:solidFill>
              </a:rPr>
              <a:t>استثناء للمعلمين: يُعفى المعلمون الحاصلون على دورة معرفة البلاد الذين تم تأهيلهم من اجتياز دورة تنسيق الرحلات ودورة "المسؤول عن الرحلة".</a:t>
            </a:r>
          </a:p>
          <a:p>
            <a:r>
              <a:rPr lang="ar-SA" sz="2400" b="1" dirty="0" smtClean="0">
                <a:solidFill>
                  <a:schemeClr val="accent6">
                    <a:lumMod val="75000"/>
                  </a:schemeClr>
                </a:solidFill>
              </a:rPr>
              <a:t>التجديد السنوي: يتم تجديد تكليف مركز الرحلات سنويًا من قبل مدير المدرسة.</a:t>
            </a:r>
          </a:p>
          <a:p>
            <a:r>
              <a:rPr lang="ar-SA" sz="2400" b="1" dirty="0" smtClean="0">
                <a:solidFill>
                  <a:schemeClr val="accent6">
                    <a:lumMod val="75000"/>
                  </a:schemeClr>
                </a:solidFill>
              </a:rPr>
              <a:t>التدريب المستمر: يجب على مركز الرحلات المدرسية المشاركة في يومي تدريب (8 ساعات لكل يوم) سنويًا بعد الانتهاء من التدريب الأساسي.</a:t>
            </a:r>
          </a:p>
          <a:p>
            <a:endParaRPr lang="ar-SA" dirty="0" smtClean="0"/>
          </a:p>
        </p:txBody>
      </p:sp>
    </p:spTree>
    <p:extLst>
      <p:ext uri="{BB962C8B-B14F-4D97-AF65-F5344CB8AC3E}">
        <p14:creationId xmlns:p14="http://schemas.microsoft.com/office/powerpoint/2010/main" val="1036083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מעוגל 3"/>
          <p:cNvSpPr/>
          <p:nvPr/>
        </p:nvSpPr>
        <p:spPr>
          <a:xfrm>
            <a:off x="283464" y="-91440"/>
            <a:ext cx="11494008" cy="6620256"/>
          </a:xfrm>
          <a:prstGeom prst="round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000" b="1" u="sng" dirty="0" smtClean="0">
                <a:solidFill>
                  <a:schemeClr val="accent6">
                    <a:lumMod val="75000"/>
                  </a:schemeClr>
                </a:solidFill>
              </a:rPr>
              <a:t>الجانب التنظيمي:</a:t>
            </a:r>
          </a:p>
          <a:p>
            <a:r>
              <a:rPr lang="ar-SA" sz="2000" dirty="0">
                <a:solidFill>
                  <a:schemeClr val="accent6">
                    <a:lumMod val="75000"/>
                  </a:schemeClr>
                </a:solidFill>
              </a:rPr>
              <a:t> </a:t>
            </a:r>
            <a:r>
              <a:rPr lang="ar-SA" sz="2000" b="1" dirty="0" smtClean="0">
                <a:solidFill>
                  <a:schemeClr val="accent6">
                    <a:lumMod val="75000"/>
                  </a:schemeClr>
                </a:solidFill>
              </a:rPr>
              <a:t>ارشاد المعلمين: </a:t>
            </a:r>
            <a:r>
              <a:rPr lang="ar-SA" sz="2000" dirty="0" smtClean="0">
                <a:solidFill>
                  <a:schemeClr val="accent6">
                    <a:lumMod val="75000"/>
                  </a:schemeClr>
                </a:solidFill>
              </a:rPr>
              <a:t>يقوم مركز الرحلات بتزويد المعلمين بآخر المستجدات والتعليمات المتعلقة بالرحلات، مثل الدوائر الوزارية، وقضايا السلامة والأمن، والنشرات، والدورات التدريبية، وغيرها.</a:t>
            </a:r>
          </a:p>
          <a:p>
            <a:r>
              <a:rPr lang="ar-SA" sz="2000" b="1" dirty="0" smtClean="0">
                <a:solidFill>
                  <a:schemeClr val="accent6">
                    <a:lumMod val="75000"/>
                  </a:schemeClr>
                </a:solidFill>
              </a:rPr>
              <a:t>إطلاع أولياء الأمور: </a:t>
            </a:r>
            <a:r>
              <a:rPr lang="ar-SA" sz="2000" dirty="0" smtClean="0">
                <a:solidFill>
                  <a:schemeClr val="accent6">
                    <a:lumMod val="75000"/>
                  </a:schemeClr>
                </a:solidFill>
              </a:rPr>
              <a:t>يتأكد من شرح موضوع الرحلات لأولياء الأمور في أحد اجتماعات أولياء الأمور السنوية، ويفضل أن يكون ذلك في بداية العام الدراسي.</a:t>
            </a:r>
          </a:p>
          <a:p>
            <a:r>
              <a:rPr lang="ar-SA" sz="2000" b="1" dirty="0" smtClean="0">
                <a:solidFill>
                  <a:schemeClr val="accent6">
                    <a:lumMod val="75000"/>
                  </a:schemeClr>
                </a:solidFill>
              </a:rPr>
              <a:t>ملف الرحلات: </a:t>
            </a:r>
            <a:r>
              <a:rPr lang="ar-SA" sz="2000" dirty="0" smtClean="0">
                <a:solidFill>
                  <a:schemeClr val="accent6">
                    <a:lumMod val="75000"/>
                  </a:schemeClr>
                </a:solidFill>
              </a:rPr>
              <a:t>يقوم بإعداد ملف شامل لرحلات المدرسة سنويًا، ويتضمن هذا الملف تخطيطًا لكل رحلة، وإجراءات التحضير والختام، والدروس المستفادة والتوصيات بناءً على نتائج الرحلات في ذلك العام الدراسي.</a:t>
            </a:r>
          </a:p>
          <a:p>
            <a:r>
              <a:rPr lang="ar-SA" sz="2000" b="1" dirty="0" smtClean="0">
                <a:solidFill>
                  <a:schemeClr val="accent6">
                    <a:lumMod val="75000"/>
                  </a:schemeClr>
                </a:solidFill>
              </a:rPr>
              <a:t>مساعدة المسؤول عن الرحلة: </a:t>
            </a:r>
            <a:r>
              <a:rPr lang="ar-SA" sz="2000" dirty="0" smtClean="0">
                <a:solidFill>
                  <a:schemeClr val="accent6">
                    <a:lumMod val="75000"/>
                  </a:schemeClr>
                </a:solidFill>
              </a:rPr>
              <a:t>يساعد المسؤول المباشر عن كل رحلة في إعداد الملف الخاص بالرحلة، ويتأكد من تسليم جميع المستندات المتعلقة بالتنسيق مع مقدمي الخدمات والمواقع المدفوعة الأجر للمسؤول المباشر عن الرحلة.</a:t>
            </a:r>
          </a:p>
          <a:p>
            <a:r>
              <a:rPr lang="ar-SA" sz="2000" b="1" dirty="0" smtClean="0">
                <a:solidFill>
                  <a:schemeClr val="accent6">
                    <a:lumMod val="75000"/>
                  </a:schemeClr>
                </a:solidFill>
              </a:rPr>
              <a:t>دعم المسؤول عن الرحلة: </a:t>
            </a:r>
            <a:r>
              <a:rPr lang="ar-SA" sz="2000" dirty="0" smtClean="0">
                <a:solidFill>
                  <a:schemeClr val="accent6">
                    <a:lumMod val="75000"/>
                  </a:schemeClr>
                </a:solidFill>
              </a:rPr>
              <a:t>يقدم الدعم للمسؤول عن الرحلة في تنفيذ الرحلة.</a:t>
            </a:r>
          </a:p>
          <a:p>
            <a:r>
              <a:rPr lang="ar-SA" sz="2000" b="1" dirty="0" smtClean="0">
                <a:solidFill>
                  <a:schemeClr val="accent6">
                    <a:lumMod val="75000"/>
                  </a:schemeClr>
                </a:solidFill>
              </a:rPr>
              <a:t>تعيين المسؤول عن الرحلة: </a:t>
            </a:r>
            <a:r>
              <a:rPr lang="ar-SA" sz="2000" dirty="0" smtClean="0">
                <a:solidFill>
                  <a:schemeClr val="accent6">
                    <a:lumMod val="75000"/>
                  </a:schemeClr>
                </a:solidFill>
              </a:rPr>
              <a:t>يتأكد من تعيين مسؤول عن كل رحلة بشكل مكتوب من قبل مدير المدرسة.</a:t>
            </a:r>
          </a:p>
          <a:p>
            <a:r>
              <a:rPr lang="ar-SA" sz="2000" b="1" dirty="0" smtClean="0">
                <a:solidFill>
                  <a:schemeClr val="accent6">
                    <a:lumMod val="75000"/>
                  </a:schemeClr>
                </a:solidFill>
              </a:rPr>
              <a:t>إعداد خطة الرحلة: </a:t>
            </a:r>
            <a:r>
              <a:rPr lang="ar-SA" sz="2000" dirty="0" smtClean="0">
                <a:solidFill>
                  <a:schemeClr val="accent6">
                    <a:lumMod val="75000"/>
                  </a:schemeClr>
                </a:solidFill>
              </a:rPr>
              <a:t>يساعد المسؤول عن الرحلة في إعداد خطة مفصلة للرحلة، تشمل وصفًا تفصيليًا للمسار، والجدول الزمني، وأسماء المرافقين، وملاحظات أخرى مهمة تتعلق بالسلامة والأمن. يجب أن تتضمن خطة الرحلة أيضًا كيفية تلبية احتياجات الطلاب ذوي الاحتياجات الخاصة والتجهيزات اللازمة لذلك.</a:t>
            </a:r>
          </a:p>
          <a:p>
            <a:r>
              <a:rPr lang="ar-SA" sz="2000" b="1" dirty="0" smtClean="0">
                <a:solidFill>
                  <a:schemeClr val="accent6">
                    <a:lumMod val="75000"/>
                  </a:schemeClr>
                </a:solidFill>
              </a:rPr>
              <a:t>الدعم اللوجستي: </a:t>
            </a:r>
            <a:r>
              <a:rPr lang="ar-SA" sz="2000" dirty="0" smtClean="0">
                <a:solidFill>
                  <a:schemeClr val="accent6">
                    <a:lumMod val="75000"/>
                  </a:schemeClr>
                </a:solidFill>
              </a:rPr>
              <a:t>يعمل مع المدير والسكرتيرة في تنظيم الرحلة و تكلفتها.</a:t>
            </a:r>
          </a:p>
        </p:txBody>
      </p:sp>
    </p:spTree>
    <p:extLst>
      <p:ext uri="{BB962C8B-B14F-4D97-AF65-F5344CB8AC3E}">
        <p14:creationId xmlns:p14="http://schemas.microsoft.com/office/powerpoint/2010/main" val="30026417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מעוגל 3"/>
          <p:cNvSpPr/>
          <p:nvPr/>
        </p:nvSpPr>
        <p:spPr>
          <a:xfrm>
            <a:off x="283464" y="-91440"/>
            <a:ext cx="11494008" cy="6620256"/>
          </a:xfrm>
          <a:prstGeom prst="round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2400" b="1" dirty="0" smtClean="0">
                <a:solidFill>
                  <a:schemeClr val="accent6">
                    <a:lumMod val="75000"/>
                  </a:schemeClr>
                </a:solidFill>
              </a:rPr>
              <a:t>الموافقات: </a:t>
            </a:r>
            <a:r>
              <a:rPr lang="ar-SA" sz="2400" dirty="0" smtClean="0">
                <a:solidFill>
                  <a:schemeClr val="accent6">
                    <a:lumMod val="75000"/>
                  </a:schemeClr>
                </a:solidFill>
              </a:rPr>
              <a:t>يتأكد من إرسال خطة رحلات المدرسة للموافقة من قبل مفتش المدرسة ولجنة الرحلات في المنطقة.</a:t>
            </a:r>
          </a:p>
          <a:p>
            <a:r>
              <a:rPr lang="ar-SA" sz="2400" b="1" dirty="0" smtClean="0">
                <a:solidFill>
                  <a:schemeClr val="accent6">
                    <a:lumMod val="75000"/>
                  </a:schemeClr>
                </a:solidFill>
              </a:rPr>
              <a:t>مبادرات إضافية: </a:t>
            </a:r>
            <a:r>
              <a:rPr lang="ar-SA" sz="2400" dirty="0" smtClean="0">
                <a:solidFill>
                  <a:schemeClr val="accent6">
                    <a:lumMod val="75000"/>
                  </a:schemeClr>
                </a:solidFill>
              </a:rPr>
              <a:t>يقوم بمبادرات أخرى تتعلق بالرحلات، مثل إنشاء زاوية معلومات  لمعرفة البلاد أو الرحلات في لوحات الإعلانات في الصفوف أو اللوحة الرئيسية للمدرسة.</a:t>
            </a:r>
          </a:p>
          <a:p>
            <a:r>
              <a:rPr lang="ar-SA" sz="2400" b="1" dirty="0" smtClean="0">
                <a:solidFill>
                  <a:schemeClr val="accent6">
                    <a:lumMod val="75000"/>
                  </a:schemeClr>
                </a:solidFill>
              </a:rPr>
              <a:t>التقارير: </a:t>
            </a:r>
            <a:r>
              <a:rPr lang="ar-SA" sz="2400" dirty="0" smtClean="0">
                <a:solidFill>
                  <a:schemeClr val="accent6">
                    <a:lumMod val="75000"/>
                  </a:schemeClr>
                </a:solidFill>
              </a:rPr>
              <a:t>يقوم، بالتنسيق مع مدير المدرسة، بتقديم تقارير إلى المفتش العام، ولجنة الرحلات، وإدارة الرحلات، والجهات الأخرى المختصة، حول تخطيط وتنفيذ الرحلات المدرسية.</a:t>
            </a:r>
          </a:p>
          <a:p>
            <a:r>
              <a:rPr lang="ar-SA" sz="2400" b="1" dirty="0" smtClean="0">
                <a:solidFill>
                  <a:schemeClr val="accent6">
                    <a:lumMod val="75000"/>
                  </a:schemeClr>
                </a:solidFill>
              </a:rPr>
              <a:t>الإبلاغ عن الحوادث: </a:t>
            </a:r>
            <a:r>
              <a:rPr lang="ar-SA" sz="2400" dirty="0" smtClean="0">
                <a:solidFill>
                  <a:schemeClr val="accent6">
                    <a:lumMod val="75000"/>
                  </a:schemeClr>
                </a:solidFill>
              </a:rPr>
              <a:t>يقوم بالإبلاغ إلى غرفة عمليات الرحلات أو لجنة الرحلات في المنطقة عن أي حادث أو مشكلة تتعلق بالسلامة أو الأمن، بناءً على تقرير المسؤول عن الرحلة الذي واجه هذه المشكلة (مثل عائق في الطريق أو حفرة ظهرت في المسار).</a:t>
            </a:r>
          </a:p>
          <a:p>
            <a:r>
              <a:rPr lang="ar-SA" sz="2400" b="1" dirty="0" smtClean="0">
                <a:solidFill>
                  <a:schemeClr val="accent6">
                    <a:lumMod val="75000"/>
                  </a:schemeClr>
                </a:solidFill>
              </a:rPr>
              <a:t>اتصال وصلات: </a:t>
            </a:r>
            <a:r>
              <a:rPr lang="ar-SA" sz="2400" dirty="0" smtClean="0">
                <a:solidFill>
                  <a:schemeClr val="accent6">
                    <a:lumMod val="75000"/>
                  </a:schemeClr>
                </a:solidFill>
              </a:rPr>
              <a:t>يعمل كحلقة وصل بين المدرسة والجهات التي تقدم خدمات الرحلات، ويتأكد من الالتزام بالشروط الواردة في اتفاقية التعاقد بين المؤسسة   وشركة الرحلات.</a:t>
            </a:r>
          </a:p>
          <a:p>
            <a:r>
              <a:rPr lang="ar-SA" sz="2400" b="1" dirty="0" smtClean="0">
                <a:solidFill>
                  <a:schemeClr val="accent6">
                    <a:lumMod val="75000"/>
                  </a:schemeClr>
                </a:solidFill>
              </a:rPr>
              <a:t>المسؤوليات: </a:t>
            </a:r>
            <a:r>
              <a:rPr lang="ar-SA" sz="2400" dirty="0" smtClean="0">
                <a:solidFill>
                  <a:schemeClr val="accent6">
                    <a:lumMod val="75000"/>
                  </a:schemeClr>
                </a:solidFill>
              </a:rPr>
              <a:t>يتأكد بشكل مستمر من تحديث قائمة الأشخاص المخولين بالتواصل مع مكتب تنسيق الرحلات وغرفة العمليات.</a:t>
            </a:r>
            <a:endParaRPr lang="ar-SA" sz="2400" dirty="0">
              <a:solidFill>
                <a:schemeClr val="accent6">
                  <a:lumMod val="75000"/>
                </a:schemeClr>
              </a:solidFill>
            </a:endParaRPr>
          </a:p>
        </p:txBody>
      </p:sp>
    </p:spTree>
    <p:extLst>
      <p:ext uri="{BB962C8B-B14F-4D97-AF65-F5344CB8AC3E}">
        <p14:creationId xmlns:p14="http://schemas.microsoft.com/office/powerpoint/2010/main" val="3720762320"/>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561</Words>
  <Application>Microsoft Office PowerPoint</Application>
  <PresentationFormat>מסך רחב</PresentationFormat>
  <Paragraphs>24</Paragraphs>
  <Slides>5</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5</vt:i4>
      </vt:variant>
    </vt:vector>
  </HeadingPairs>
  <TitlesOfParts>
    <vt:vector size="10" baseType="lpstr">
      <vt:lpstr>Arial</vt:lpstr>
      <vt:lpstr>Calibri</vt:lpstr>
      <vt:lpstr>Calibri Light</vt:lpstr>
      <vt:lpstr>Times New Roman</vt:lpstr>
      <vt:lpstr>ערכת נושא Office</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User</dc:creator>
  <cp:lastModifiedBy>User</cp:lastModifiedBy>
  <cp:revision>9</cp:revision>
  <dcterms:created xsi:type="dcterms:W3CDTF">2024-11-24T15:43:20Z</dcterms:created>
  <dcterms:modified xsi:type="dcterms:W3CDTF">2024-11-25T17:14:30Z</dcterms:modified>
</cp:coreProperties>
</file>