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320" r:id="rId2"/>
    <p:sldId id="321" r:id="rId3"/>
    <p:sldId id="277" r:id="rId4"/>
    <p:sldId id="305" r:id="rId5"/>
    <p:sldId id="318" r:id="rId6"/>
    <p:sldId id="319" r:id="rId7"/>
    <p:sldId id="285" r:id="rId8"/>
    <p:sldId id="276" r:id="rId9"/>
    <p:sldId id="286" r:id="rId10"/>
    <p:sldId id="287" r:id="rId11"/>
    <p:sldId id="288" r:id="rId12"/>
    <p:sldId id="289" r:id="rId13"/>
    <p:sldId id="290" r:id="rId14"/>
    <p:sldId id="291" r:id="rId15"/>
    <p:sldId id="292" r:id="rId16"/>
    <p:sldId id="311" r:id="rId17"/>
    <p:sldId id="293" r:id="rId18"/>
    <p:sldId id="294" r:id="rId19"/>
    <p:sldId id="295" r:id="rId20"/>
    <p:sldId id="296" r:id="rId21"/>
    <p:sldId id="312" r:id="rId22"/>
    <p:sldId id="297" r:id="rId23"/>
    <p:sldId id="298" r:id="rId24"/>
    <p:sldId id="310" r:id="rId25"/>
    <p:sldId id="299" r:id="rId26"/>
    <p:sldId id="300" r:id="rId27"/>
    <p:sldId id="314" r:id="rId28"/>
    <p:sldId id="301" r:id="rId29"/>
    <p:sldId id="302" r:id="rId30"/>
    <p:sldId id="315" r:id="rId31"/>
    <p:sldId id="316" r:id="rId32"/>
    <p:sldId id="317" r:id="rId33"/>
    <p:sldId id="303" r:id="rId34"/>
    <p:sldId id="306" r:id="rId35"/>
    <p:sldId id="313" r:id="rId36"/>
    <p:sldId id="307" r:id="rId37"/>
    <p:sldId id="308" r:id="rId38"/>
    <p:sldId id="309" r:id="rId39"/>
    <p:sldId id="275" r:id="rId4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51" d="100"/>
          <a:sy n="51" d="100"/>
        </p:scale>
        <p:origin x="11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A06708E-8979-4EDB-B5B6-CA68D072BE2F}" type="datetimeFigureOut">
              <a:rPr lang="he-IL" smtClean="0"/>
              <a:t>כ"ג/כסלו/תשפ"א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C773203-36DA-44D1-BE36-AD14711FE9CB}" type="slidenum">
              <a:rPr lang="he-IL" smtClean="0"/>
              <a:t>‹#›</a:t>
            </a:fld>
            <a:endParaRPr lang="he-IL"/>
          </a:p>
        </p:txBody>
      </p:sp>
    </p:spTree>
    <p:extLst>
      <p:ext uri="{BB962C8B-B14F-4D97-AF65-F5344CB8AC3E}">
        <p14:creationId xmlns:p14="http://schemas.microsoft.com/office/powerpoint/2010/main" val="385569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A06708E-8979-4EDB-B5B6-CA68D072BE2F}" type="datetimeFigureOut">
              <a:rPr lang="he-IL" smtClean="0"/>
              <a:t>כ"ג/כסלו/תשפ"א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C773203-36DA-44D1-BE36-AD14711FE9CB}" type="slidenum">
              <a:rPr lang="he-IL" smtClean="0"/>
              <a:t>‹#›</a:t>
            </a:fld>
            <a:endParaRPr lang="he-IL"/>
          </a:p>
        </p:txBody>
      </p:sp>
    </p:spTree>
    <p:extLst>
      <p:ext uri="{BB962C8B-B14F-4D97-AF65-F5344CB8AC3E}">
        <p14:creationId xmlns:p14="http://schemas.microsoft.com/office/powerpoint/2010/main" val="293791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A06708E-8979-4EDB-B5B6-CA68D072BE2F}" type="datetimeFigureOut">
              <a:rPr lang="he-IL" smtClean="0"/>
              <a:t>כ"ג/כסלו/תשפ"א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C773203-36DA-44D1-BE36-AD14711FE9CB}" type="slidenum">
              <a:rPr lang="he-IL" smtClean="0"/>
              <a:t>‹#›</a:t>
            </a:fld>
            <a:endParaRPr lang="he-IL"/>
          </a:p>
        </p:txBody>
      </p:sp>
    </p:spTree>
    <p:extLst>
      <p:ext uri="{BB962C8B-B14F-4D97-AF65-F5344CB8AC3E}">
        <p14:creationId xmlns:p14="http://schemas.microsoft.com/office/powerpoint/2010/main" val="139801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A06708E-8979-4EDB-B5B6-CA68D072BE2F}" type="datetimeFigureOut">
              <a:rPr lang="he-IL" smtClean="0"/>
              <a:t>כ"ג/כסלו/תשפ"א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C773203-36DA-44D1-BE36-AD14711FE9CB}" type="slidenum">
              <a:rPr lang="he-IL" smtClean="0"/>
              <a:t>‹#›</a:t>
            </a:fld>
            <a:endParaRPr lang="he-IL"/>
          </a:p>
        </p:txBody>
      </p:sp>
    </p:spTree>
    <p:extLst>
      <p:ext uri="{BB962C8B-B14F-4D97-AF65-F5344CB8AC3E}">
        <p14:creationId xmlns:p14="http://schemas.microsoft.com/office/powerpoint/2010/main" val="134180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6A06708E-8979-4EDB-B5B6-CA68D072BE2F}" type="datetimeFigureOut">
              <a:rPr lang="he-IL" smtClean="0"/>
              <a:t>כ"ג/כסלו/תשפ"א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C773203-36DA-44D1-BE36-AD14711FE9CB}" type="slidenum">
              <a:rPr lang="he-IL" smtClean="0"/>
              <a:t>‹#›</a:t>
            </a:fld>
            <a:endParaRPr lang="he-IL"/>
          </a:p>
        </p:txBody>
      </p:sp>
    </p:spTree>
    <p:extLst>
      <p:ext uri="{BB962C8B-B14F-4D97-AF65-F5344CB8AC3E}">
        <p14:creationId xmlns:p14="http://schemas.microsoft.com/office/powerpoint/2010/main" val="358679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6A06708E-8979-4EDB-B5B6-CA68D072BE2F}" type="datetimeFigureOut">
              <a:rPr lang="he-IL" smtClean="0"/>
              <a:t>כ"ג/כסלו/תשפ"א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C773203-36DA-44D1-BE36-AD14711FE9CB}" type="slidenum">
              <a:rPr lang="he-IL" smtClean="0"/>
              <a:t>‹#›</a:t>
            </a:fld>
            <a:endParaRPr lang="he-IL"/>
          </a:p>
        </p:txBody>
      </p:sp>
    </p:spTree>
    <p:extLst>
      <p:ext uri="{BB962C8B-B14F-4D97-AF65-F5344CB8AC3E}">
        <p14:creationId xmlns:p14="http://schemas.microsoft.com/office/powerpoint/2010/main" val="101976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6A06708E-8979-4EDB-B5B6-CA68D072BE2F}" type="datetimeFigureOut">
              <a:rPr lang="he-IL" smtClean="0"/>
              <a:t>כ"ג/כסלו/תשפ"א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DC773203-36DA-44D1-BE36-AD14711FE9CB}" type="slidenum">
              <a:rPr lang="he-IL" smtClean="0"/>
              <a:t>‹#›</a:t>
            </a:fld>
            <a:endParaRPr lang="he-IL"/>
          </a:p>
        </p:txBody>
      </p:sp>
    </p:spTree>
    <p:extLst>
      <p:ext uri="{BB962C8B-B14F-4D97-AF65-F5344CB8AC3E}">
        <p14:creationId xmlns:p14="http://schemas.microsoft.com/office/powerpoint/2010/main" val="377852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A06708E-8979-4EDB-B5B6-CA68D072BE2F}" type="datetimeFigureOut">
              <a:rPr lang="he-IL" smtClean="0"/>
              <a:t>כ"ג/כסלו/תשפ"א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DC773203-36DA-44D1-BE36-AD14711FE9CB}" type="slidenum">
              <a:rPr lang="he-IL" smtClean="0"/>
              <a:t>‹#›</a:t>
            </a:fld>
            <a:endParaRPr lang="he-IL"/>
          </a:p>
        </p:txBody>
      </p:sp>
    </p:spTree>
    <p:extLst>
      <p:ext uri="{BB962C8B-B14F-4D97-AF65-F5344CB8AC3E}">
        <p14:creationId xmlns:p14="http://schemas.microsoft.com/office/powerpoint/2010/main" val="116812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6708E-8979-4EDB-B5B6-CA68D072BE2F}" type="datetimeFigureOut">
              <a:rPr lang="he-IL" smtClean="0"/>
              <a:t>כ"ג/כסלו/תשפ"א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DC773203-36DA-44D1-BE36-AD14711FE9CB}" type="slidenum">
              <a:rPr lang="he-IL" smtClean="0"/>
              <a:t>‹#›</a:t>
            </a:fld>
            <a:endParaRPr lang="he-IL"/>
          </a:p>
        </p:txBody>
      </p:sp>
    </p:spTree>
    <p:extLst>
      <p:ext uri="{BB962C8B-B14F-4D97-AF65-F5344CB8AC3E}">
        <p14:creationId xmlns:p14="http://schemas.microsoft.com/office/powerpoint/2010/main" val="407104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6A06708E-8979-4EDB-B5B6-CA68D072BE2F}" type="datetimeFigureOut">
              <a:rPr lang="he-IL" smtClean="0"/>
              <a:t>כ"ג/כסלו/תשפ"א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C773203-36DA-44D1-BE36-AD14711FE9CB}" type="slidenum">
              <a:rPr lang="he-IL" smtClean="0"/>
              <a:t>‹#›</a:t>
            </a:fld>
            <a:endParaRPr lang="he-IL"/>
          </a:p>
        </p:txBody>
      </p:sp>
    </p:spTree>
    <p:extLst>
      <p:ext uri="{BB962C8B-B14F-4D97-AF65-F5344CB8AC3E}">
        <p14:creationId xmlns:p14="http://schemas.microsoft.com/office/powerpoint/2010/main" val="12528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6A06708E-8979-4EDB-B5B6-CA68D072BE2F}" type="datetimeFigureOut">
              <a:rPr lang="he-IL" smtClean="0"/>
              <a:t>כ"ג/כסלו/תשפ"א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C773203-36DA-44D1-BE36-AD14711FE9CB}" type="slidenum">
              <a:rPr lang="he-IL" smtClean="0"/>
              <a:t>‹#›</a:t>
            </a:fld>
            <a:endParaRPr lang="he-IL"/>
          </a:p>
        </p:txBody>
      </p:sp>
    </p:spTree>
    <p:extLst>
      <p:ext uri="{BB962C8B-B14F-4D97-AF65-F5344CB8AC3E}">
        <p14:creationId xmlns:p14="http://schemas.microsoft.com/office/powerpoint/2010/main" val="313711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6708E-8979-4EDB-B5B6-CA68D072BE2F}" type="datetimeFigureOut">
              <a:rPr lang="he-IL" smtClean="0"/>
              <a:t>כ"ג/כסלו/תשפ"א</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73203-36DA-44D1-BE36-AD14711FE9CB}" type="slidenum">
              <a:rPr lang="he-IL" smtClean="0"/>
              <a:t>‹#›</a:t>
            </a:fld>
            <a:endParaRPr lang="he-IL"/>
          </a:p>
        </p:txBody>
      </p:sp>
    </p:spTree>
    <p:extLst>
      <p:ext uri="{BB962C8B-B14F-4D97-AF65-F5344CB8AC3E}">
        <p14:creationId xmlns:p14="http://schemas.microsoft.com/office/powerpoint/2010/main" val="2384464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069869" y="1961804"/>
            <a:ext cx="5145578" cy="1130531"/>
          </a:xfrm>
          <a:prstGeom prst="rect">
            <a:avLst/>
          </a:prstGeom>
          <a:noFill/>
        </p:spPr>
        <p:txBody>
          <a:bodyPr wrap="square" rtlCol="1">
            <a:spAutoFit/>
          </a:bodyPr>
          <a:lstStyle/>
          <a:p>
            <a:endParaRPr lang="he-IL" dirty="0"/>
          </a:p>
        </p:txBody>
      </p:sp>
      <p:sp>
        <p:nvSpPr>
          <p:cNvPr id="4" name="מלבן 3"/>
          <p:cNvSpPr/>
          <p:nvPr/>
        </p:nvSpPr>
        <p:spPr>
          <a:xfrm>
            <a:off x="1056443" y="1297238"/>
            <a:ext cx="7261934" cy="3308598"/>
          </a:xfrm>
          <a:prstGeom prst="rect">
            <a:avLst/>
          </a:prstGeom>
        </p:spPr>
        <p:txBody>
          <a:bodyPr wrap="square">
            <a:spAutoFit/>
          </a:bodyPr>
          <a:lstStyle/>
          <a:p>
            <a:pPr marL="285750" indent="-285750" algn="ctr">
              <a:lnSpc>
                <a:spcPct val="150000"/>
              </a:lnSpc>
              <a:spcAft>
                <a:spcPts val="800"/>
              </a:spcAft>
              <a:buFontTx/>
              <a:buChar char="-"/>
            </a:pPr>
            <a:r>
              <a:rPr lang="ar-SA" b="1" dirty="0" smtClean="0">
                <a:latin typeface="Calibri" panose="020F0502020204030204" pitchFamily="34" charset="0"/>
                <a:ea typeface="Calibri" panose="020F0502020204030204" pitchFamily="34" charset="0"/>
                <a:cs typeface="David" panose="020E0502060401010101" pitchFamily="34" charset="-79"/>
              </a:rPr>
              <a:t>تعرض الصور المرفقة في محيط الغرفة, ندعو المشتركين للتجول في المعرض والتمعن بما تحمله الصور من قصص وتفاصيل..</a:t>
            </a:r>
          </a:p>
          <a:p>
            <a:pPr marL="457200" indent="-457200" algn="ctr">
              <a:lnSpc>
                <a:spcPct val="150000"/>
              </a:lnSpc>
              <a:spcAft>
                <a:spcPts val="800"/>
              </a:spcAft>
              <a:buFontTx/>
              <a:buChar char="-"/>
            </a:pPr>
            <a:r>
              <a:rPr lang="ar-SA" b="1" dirty="0" smtClean="0">
                <a:latin typeface="Calibri" panose="020F0502020204030204" pitchFamily="34" charset="0"/>
                <a:ea typeface="Calibri" panose="020F0502020204030204" pitchFamily="34" charset="0"/>
                <a:cs typeface="David" panose="020E0502060401010101" pitchFamily="34" charset="-79"/>
              </a:rPr>
              <a:t>نطلب من المشتركين التوقف بجانب الصورة التي تعبر بأكبر شكل ممكن عن ظاهرة العنف: المدرسي, المجتمعي, الالكتروني,  كما هي من وجهة نظرهم.</a:t>
            </a:r>
          </a:p>
          <a:p>
            <a:pPr marL="457200" indent="-457200" algn="ctr">
              <a:lnSpc>
                <a:spcPct val="150000"/>
              </a:lnSpc>
              <a:spcAft>
                <a:spcPts val="800"/>
              </a:spcAft>
              <a:buFontTx/>
              <a:buChar char="-"/>
            </a:pPr>
            <a:r>
              <a:rPr lang="ar-SA" b="1" dirty="0" smtClean="0">
                <a:latin typeface="Calibri" panose="020F0502020204030204" pitchFamily="34" charset="0"/>
                <a:ea typeface="Calibri" panose="020F0502020204030204" pitchFamily="34" charset="0"/>
                <a:cs typeface="David" panose="020E0502060401010101" pitchFamily="34" charset="-79"/>
              </a:rPr>
              <a:t>نطلب من كل مجموعة تكتلت حول صورة, الجلوس بشكل دائري لبناء حلقة حوار فيما بينها مستعينة بالنقاط التالية:</a:t>
            </a:r>
          </a:p>
          <a:p>
            <a:pPr marL="285750" indent="-285750" algn="ctr">
              <a:lnSpc>
                <a:spcPct val="150000"/>
              </a:lnSpc>
              <a:spcAft>
                <a:spcPts val="800"/>
              </a:spcAft>
              <a:buFont typeface="Arial" panose="020B0604020202020204" pitchFamily="34" charset="0"/>
              <a:buChar char="•"/>
            </a:pPr>
            <a:endParaRPr lang="ar-SA" b="1" dirty="0" smtClean="0">
              <a:latin typeface="Calibri" panose="020F0502020204030204" pitchFamily="34" charset="0"/>
              <a:ea typeface="Calibri" panose="020F0502020204030204" pitchFamily="34" charset="0"/>
              <a:cs typeface="David" panose="020E0502060401010101" pitchFamily="34" charset="-79"/>
            </a:endParaRPr>
          </a:p>
        </p:txBody>
      </p:sp>
      <p:sp>
        <p:nvSpPr>
          <p:cNvPr id="2" name="TextBox 1"/>
          <p:cNvSpPr txBox="1"/>
          <p:nvPr/>
        </p:nvSpPr>
        <p:spPr>
          <a:xfrm>
            <a:off x="6178858" y="328474"/>
            <a:ext cx="1828800" cy="584775"/>
          </a:xfrm>
          <a:prstGeom prst="rect">
            <a:avLst/>
          </a:prstGeom>
          <a:noFill/>
        </p:spPr>
        <p:txBody>
          <a:bodyPr wrap="square" rtlCol="1">
            <a:spAutoFit/>
          </a:bodyPr>
          <a:lstStyle/>
          <a:p>
            <a:r>
              <a:rPr lang="ar-SA" sz="3200" dirty="0" smtClean="0"/>
              <a:t>للموجه...</a:t>
            </a:r>
            <a:endParaRPr lang="he-IL" sz="3200" dirty="0"/>
          </a:p>
        </p:txBody>
      </p:sp>
    </p:spTree>
    <p:extLst>
      <p:ext uri="{BB962C8B-B14F-4D97-AF65-F5344CB8AC3E}">
        <p14:creationId xmlns:p14="http://schemas.microsoft.com/office/powerpoint/2010/main" val="2967345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465" y="1413164"/>
            <a:ext cx="7207135" cy="4921134"/>
          </a:xfrm>
          <a:prstGeom prst="rect">
            <a:avLst/>
          </a:prstGeom>
        </p:spPr>
      </p:pic>
    </p:spTree>
    <p:extLst>
      <p:ext uri="{BB962C8B-B14F-4D97-AF65-F5344CB8AC3E}">
        <p14:creationId xmlns:p14="http://schemas.microsoft.com/office/powerpoint/2010/main" val="2357319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285" y="1180407"/>
            <a:ext cx="6777642" cy="5178829"/>
          </a:xfrm>
          <a:prstGeom prst="rect">
            <a:avLst/>
          </a:prstGeom>
        </p:spPr>
      </p:pic>
    </p:spTree>
    <p:extLst>
      <p:ext uri="{BB962C8B-B14F-4D97-AF65-F5344CB8AC3E}">
        <p14:creationId xmlns:p14="http://schemas.microsoft.com/office/powerpoint/2010/main" val="3914199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998607"/>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a:p>
            <a:pPr algn="ctr"/>
            <a:r>
              <a:rPr lang="ar-SA" sz="1600" b="1" dirty="0">
                <a:solidFill>
                  <a:srgbClr val="002060"/>
                </a:solidFill>
              </a:rPr>
              <a:t>خيمة لا للعنف في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684" y="1413164"/>
            <a:ext cx="7259088" cy="4839392"/>
          </a:xfrm>
          <a:prstGeom prst="rect">
            <a:avLst/>
          </a:prstGeom>
        </p:spPr>
      </p:pic>
    </p:spTree>
    <p:extLst>
      <p:ext uri="{BB962C8B-B14F-4D97-AF65-F5344CB8AC3E}">
        <p14:creationId xmlns:p14="http://schemas.microsoft.com/office/powerpoint/2010/main" val="1697526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469" y="1714499"/>
            <a:ext cx="6916189" cy="4287289"/>
          </a:xfrm>
          <a:prstGeom prst="rect">
            <a:avLst/>
          </a:prstGeom>
        </p:spPr>
      </p:pic>
    </p:spTree>
    <p:extLst>
      <p:ext uri="{BB962C8B-B14F-4D97-AF65-F5344CB8AC3E}">
        <p14:creationId xmlns:p14="http://schemas.microsoft.com/office/powerpoint/2010/main" val="431160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1209675"/>
            <a:ext cx="6667500" cy="4438650"/>
          </a:xfrm>
          <a:prstGeom prst="rect">
            <a:avLst/>
          </a:prstGeom>
        </p:spPr>
      </p:pic>
    </p:spTree>
    <p:extLst>
      <p:ext uri="{BB962C8B-B14F-4D97-AF65-F5344CB8AC3E}">
        <p14:creationId xmlns:p14="http://schemas.microsoft.com/office/powerpoint/2010/main" val="2323858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997" y="2030211"/>
            <a:ext cx="6511719" cy="4278458"/>
          </a:xfrm>
          <a:prstGeom prst="rect">
            <a:avLst/>
          </a:prstGeom>
        </p:spPr>
      </p:pic>
    </p:spTree>
    <p:extLst>
      <p:ext uri="{BB962C8B-B14F-4D97-AF65-F5344CB8AC3E}">
        <p14:creationId xmlns:p14="http://schemas.microsoft.com/office/powerpoint/2010/main" val="2653734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1" y="1354975"/>
            <a:ext cx="6677666" cy="4954385"/>
          </a:xfrm>
          <a:prstGeom prst="rect">
            <a:avLst/>
          </a:prstGeom>
        </p:spPr>
      </p:pic>
    </p:spTree>
    <p:extLst>
      <p:ext uri="{BB962C8B-B14F-4D97-AF65-F5344CB8AC3E}">
        <p14:creationId xmlns:p14="http://schemas.microsoft.com/office/powerpoint/2010/main" val="1507207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240" y="1343295"/>
            <a:ext cx="6985462" cy="5081924"/>
          </a:xfrm>
          <a:prstGeom prst="rect">
            <a:avLst/>
          </a:prstGeom>
        </p:spPr>
      </p:pic>
    </p:spTree>
    <p:extLst>
      <p:ext uri="{BB962C8B-B14F-4D97-AF65-F5344CB8AC3E}">
        <p14:creationId xmlns:p14="http://schemas.microsoft.com/office/powerpoint/2010/main" val="3666537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848" y="1795549"/>
            <a:ext cx="6808124" cy="4522123"/>
          </a:xfrm>
          <a:prstGeom prst="rect">
            <a:avLst/>
          </a:prstGeom>
        </p:spPr>
      </p:pic>
    </p:spTree>
    <p:extLst>
      <p:ext uri="{BB962C8B-B14F-4D97-AF65-F5344CB8AC3E}">
        <p14:creationId xmlns:p14="http://schemas.microsoft.com/office/powerpoint/2010/main" val="173080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972" y="1429789"/>
            <a:ext cx="6866312" cy="4746567"/>
          </a:xfrm>
          <a:prstGeom prst="rect">
            <a:avLst/>
          </a:prstGeom>
        </p:spPr>
      </p:pic>
    </p:spTree>
    <p:extLst>
      <p:ext uri="{BB962C8B-B14F-4D97-AF65-F5344CB8AC3E}">
        <p14:creationId xmlns:p14="http://schemas.microsoft.com/office/powerpoint/2010/main" val="768934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מלבן 1"/>
          <p:cNvSpPr/>
          <p:nvPr/>
        </p:nvSpPr>
        <p:spPr>
          <a:xfrm>
            <a:off x="1628503" y="1154018"/>
            <a:ext cx="6078583" cy="4549964"/>
          </a:xfrm>
          <a:prstGeom prst="rect">
            <a:avLst/>
          </a:prstGeom>
        </p:spPr>
        <p:txBody>
          <a:bodyPr wrap="square">
            <a:spAutoFit/>
          </a:bodyPr>
          <a:lstStyle/>
          <a:p>
            <a:pPr marL="285750" indent="-285750" algn="ctr">
              <a:lnSpc>
                <a:spcPct val="150000"/>
              </a:lnSpc>
              <a:spcAft>
                <a:spcPts val="800"/>
              </a:spcAft>
              <a:buFont typeface="Arial" panose="020B0604020202020204" pitchFamily="34" charset="0"/>
              <a:buChar char="•"/>
            </a:pPr>
            <a:r>
              <a:rPr lang="ar-SA" b="1" dirty="0">
                <a:latin typeface="Calibri" panose="020F0502020204030204" pitchFamily="34" charset="0"/>
                <a:ea typeface="Calibri" panose="020F0502020204030204" pitchFamily="34" charset="0"/>
                <a:cs typeface="David" panose="020E0502060401010101" pitchFamily="34" charset="-79"/>
              </a:rPr>
              <a:t>القصة التي تحملها الصورة</a:t>
            </a:r>
          </a:p>
          <a:p>
            <a:pPr marL="285750" indent="-285750" algn="ctr">
              <a:lnSpc>
                <a:spcPct val="150000"/>
              </a:lnSpc>
              <a:spcAft>
                <a:spcPts val="800"/>
              </a:spcAft>
              <a:buFont typeface="Arial" panose="020B0604020202020204" pitchFamily="34" charset="0"/>
              <a:buChar char="•"/>
            </a:pPr>
            <a:r>
              <a:rPr lang="ar-SA" b="1" dirty="0">
                <a:latin typeface="Calibri" panose="020F0502020204030204" pitchFamily="34" charset="0"/>
                <a:ea typeface="Calibri" panose="020F0502020204030204" pitchFamily="34" charset="0"/>
                <a:cs typeface="David" panose="020E0502060401010101" pitchFamily="34" charset="-79"/>
              </a:rPr>
              <a:t>المشاعر التي تعكسها الشخصية في الصورة</a:t>
            </a:r>
          </a:p>
          <a:p>
            <a:pPr marL="285750" indent="-285750" algn="ctr">
              <a:lnSpc>
                <a:spcPct val="150000"/>
              </a:lnSpc>
              <a:spcAft>
                <a:spcPts val="800"/>
              </a:spcAft>
              <a:buFont typeface="Arial" panose="020B0604020202020204" pitchFamily="34" charset="0"/>
              <a:buChar char="•"/>
            </a:pPr>
            <a:r>
              <a:rPr lang="ar-SA" b="1" dirty="0">
                <a:latin typeface="Calibri" panose="020F0502020204030204" pitchFamily="34" charset="0"/>
                <a:ea typeface="Calibri" panose="020F0502020204030204" pitchFamily="34" charset="0"/>
                <a:cs typeface="David" panose="020E0502060401010101" pitchFamily="34" charset="-79"/>
              </a:rPr>
              <a:t>نوع العنف الذي تعكسه</a:t>
            </a:r>
          </a:p>
          <a:p>
            <a:pPr marL="285750" indent="-285750" algn="ctr">
              <a:lnSpc>
                <a:spcPct val="150000"/>
              </a:lnSpc>
              <a:spcAft>
                <a:spcPts val="800"/>
              </a:spcAft>
              <a:buFont typeface="Arial" panose="020B0604020202020204" pitchFamily="34" charset="0"/>
              <a:buChar char="•"/>
            </a:pPr>
            <a:r>
              <a:rPr lang="ar-SA" b="1" dirty="0" smtClean="0">
                <a:latin typeface="Calibri" panose="020F0502020204030204" pitchFamily="34" charset="0"/>
                <a:ea typeface="Calibri" panose="020F0502020204030204" pitchFamily="34" charset="0"/>
                <a:cs typeface="David" panose="020E0502060401010101" pitchFamily="34" charset="-79"/>
              </a:rPr>
              <a:t>اسباب</a:t>
            </a:r>
            <a:endParaRPr lang="ar-SA" b="1" dirty="0">
              <a:latin typeface="Calibri" panose="020F0502020204030204" pitchFamily="34" charset="0"/>
              <a:ea typeface="Calibri" panose="020F0502020204030204" pitchFamily="34" charset="0"/>
              <a:cs typeface="David" panose="020E0502060401010101" pitchFamily="34" charset="-79"/>
            </a:endParaRPr>
          </a:p>
          <a:p>
            <a:pPr marL="285750" indent="-285750" algn="ctr">
              <a:lnSpc>
                <a:spcPct val="150000"/>
              </a:lnSpc>
              <a:spcAft>
                <a:spcPts val="800"/>
              </a:spcAft>
              <a:buFont typeface="Arial" panose="020B0604020202020204" pitchFamily="34" charset="0"/>
              <a:buChar char="•"/>
            </a:pPr>
            <a:r>
              <a:rPr lang="ar-SA" b="1" dirty="0">
                <a:latin typeface="Calibri" panose="020F0502020204030204" pitchFamily="34" charset="0"/>
                <a:ea typeface="Calibri" panose="020F0502020204030204" pitchFamily="34" charset="0"/>
                <a:cs typeface="David" panose="020E0502060401010101" pitchFamily="34" charset="-79"/>
              </a:rPr>
              <a:t>مسؤولية من</a:t>
            </a:r>
          </a:p>
          <a:p>
            <a:pPr marL="285750" indent="-285750" algn="ctr">
              <a:lnSpc>
                <a:spcPct val="150000"/>
              </a:lnSpc>
              <a:spcAft>
                <a:spcPts val="800"/>
              </a:spcAft>
              <a:buFont typeface="Arial" panose="020B0604020202020204" pitchFamily="34" charset="0"/>
              <a:buChar char="•"/>
            </a:pPr>
            <a:r>
              <a:rPr lang="ar-SA" b="1" dirty="0">
                <a:latin typeface="Calibri" panose="020F0502020204030204" pitchFamily="34" charset="0"/>
                <a:ea typeface="Calibri" panose="020F0502020204030204" pitchFamily="34" charset="0"/>
                <a:cs typeface="David" panose="020E0502060401010101" pitchFamily="34" charset="-79"/>
              </a:rPr>
              <a:t>حلول</a:t>
            </a:r>
          </a:p>
          <a:p>
            <a:pPr marL="285750" indent="-285750" algn="ctr">
              <a:lnSpc>
                <a:spcPct val="150000"/>
              </a:lnSpc>
              <a:spcAft>
                <a:spcPts val="800"/>
              </a:spcAft>
              <a:buFont typeface="Arial" panose="020B0604020202020204" pitchFamily="34" charset="0"/>
              <a:buChar char="•"/>
            </a:pPr>
            <a:r>
              <a:rPr lang="ar-SA" b="1" dirty="0">
                <a:latin typeface="Calibri" panose="020F0502020204030204" pitchFamily="34" charset="0"/>
                <a:ea typeface="Calibri" panose="020F0502020204030204" pitchFamily="34" charset="0"/>
                <a:cs typeface="David" panose="020E0502060401010101" pitchFamily="34" charset="-79"/>
              </a:rPr>
              <a:t>اقتراحات للحد من هذه الظاهرة</a:t>
            </a:r>
          </a:p>
          <a:p>
            <a:pPr marL="285750" indent="-285750" algn="ctr">
              <a:lnSpc>
                <a:spcPct val="150000"/>
              </a:lnSpc>
              <a:spcAft>
                <a:spcPts val="800"/>
              </a:spcAft>
              <a:buFont typeface="Arial" panose="020B0604020202020204" pitchFamily="34" charset="0"/>
              <a:buChar char="•"/>
            </a:pPr>
            <a:r>
              <a:rPr lang="ar-SA" b="1" dirty="0">
                <a:latin typeface="Calibri" panose="020F0502020204030204" pitchFamily="34" charset="0"/>
                <a:ea typeface="Calibri" panose="020F0502020204030204" pitchFamily="34" charset="0"/>
                <a:cs typeface="David" panose="020E0502060401010101" pitchFamily="34" charset="-79"/>
              </a:rPr>
              <a:t>دور وسائل التواصل الاجتماعي في تفاقم ظاهرة العنف </a:t>
            </a:r>
            <a:r>
              <a:rPr lang="ar-SA" b="1" dirty="0" smtClean="0">
                <a:latin typeface="Calibri" panose="020F0502020204030204" pitchFamily="34" charset="0"/>
                <a:ea typeface="Calibri" panose="020F0502020204030204" pitchFamily="34" charset="0"/>
                <a:cs typeface="David" panose="020E0502060401010101" pitchFamily="34" charset="-79"/>
              </a:rPr>
              <a:t>في المدرسة, في الشارع وفي البيئة المحيطة بين الطلاب وأبناء الشبيبة</a:t>
            </a:r>
            <a:endParaRPr lang="ar-SA" b="1" dirty="0">
              <a:latin typeface="Calibri" panose="020F0502020204030204" pitchFamily="34" charset="0"/>
              <a:ea typeface="Calibri" panose="020F0502020204030204" pitchFamily="34" charset="0"/>
              <a:cs typeface="David" panose="020E0502060401010101" pitchFamily="34" charset="-79"/>
            </a:endParaRPr>
          </a:p>
        </p:txBody>
      </p:sp>
      <p:sp>
        <p:nvSpPr>
          <p:cNvPr id="3" name="TextBox 2"/>
          <p:cNvSpPr txBox="1"/>
          <p:nvPr/>
        </p:nvSpPr>
        <p:spPr>
          <a:xfrm>
            <a:off x="5823751" y="304800"/>
            <a:ext cx="2066215" cy="369332"/>
          </a:xfrm>
          <a:prstGeom prst="rect">
            <a:avLst/>
          </a:prstGeom>
          <a:noFill/>
        </p:spPr>
        <p:txBody>
          <a:bodyPr wrap="square" rtlCol="1">
            <a:spAutoFit/>
          </a:bodyPr>
          <a:lstStyle/>
          <a:p>
            <a:r>
              <a:rPr lang="ar-SA" b="1" dirty="0" smtClean="0"/>
              <a:t>نقاط للنقاش في الحلقة...</a:t>
            </a:r>
            <a:endParaRPr lang="he-IL" b="1" dirty="0"/>
          </a:p>
        </p:txBody>
      </p:sp>
    </p:spTree>
    <p:extLst>
      <p:ext uri="{BB962C8B-B14F-4D97-AF65-F5344CB8AC3E}">
        <p14:creationId xmlns:p14="http://schemas.microsoft.com/office/powerpoint/2010/main" val="1203604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998607"/>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a:p>
            <a:pPr algn="ctr"/>
            <a:r>
              <a:rPr lang="ar-SA" sz="1600" b="1" dirty="0">
                <a:solidFill>
                  <a:srgbClr val="002060"/>
                </a:solidFill>
              </a:rPr>
              <a:t>خيمة لا للعنف في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25" y="1200150"/>
            <a:ext cx="7981950" cy="4457700"/>
          </a:xfrm>
          <a:prstGeom prst="rect">
            <a:avLst/>
          </a:prstGeom>
        </p:spPr>
      </p:pic>
    </p:spTree>
    <p:extLst>
      <p:ext uri="{BB962C8B-B14F-4D97-AF65-F5344CB8AC3E}">
        <p14:creationId xmlns:p14="http://schemas.microsoft.com/office/powerpoint/2010/main" val="1860190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800" y="1371599"/>
            <a:ext cx="7237298" cy="4813069"/>
          </a:xfrm>
          <a:prstGeom prst="rect">
            <a:avLst/>
          </a:prstGeom>
        </p:spPr>
      </p:pic>
    </p:spTree>
    <p:extLst>
      <p:ext uri="{BB962C8B-B14F-4D97-AF65-F5344CB8AC3E}">
        <p14:creationId xmlns:p14="http://schemas.microsoft.com/office/powerpoint/2010/main" val="1930043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659" y="1163691"/>
            <a:ext cx="6774872" cy="5129043"/>
          </a:xfrm>
          <a:prstGeom prst="rect">
            <a:avLst/>
          </a:prstGeom>
        </p:spPr>
      </p:pic>
    </p:spTree>
    <p:extLst>
      <p:ext uri="{BB962C8B-B14F-4D97-AF65-F5344CB8AC3E}">
        <p14:creationId xmlns:p14="http://schemas.microsoft.com/office/powerpoint/2010/main" val="323713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276" y="1769052"/>
            <a:ext cx="7215448" cy="4656686"/>
          </a:xfrm>
          <a:prstGeom prst="rect">
            <a:avLst/>
          </a:prstGeom>
        </p:spPr>
      </p:pic>
    </p:spTree>
    <p:extLst>
      <p:ext uri="{BB962C8B-B14F-4D97-AF65-F5344CB8AC3E}">
        <p14:creationId xmlns:p14="http://schemas.microsoft.com/office/powerpoint/2010/main" val="3854623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905" y="1246909"/>
            <a:ext cx="6949439" cy="4713316"/>
          </a:xfrm>
          <a:prstGeom prst="rect">
            <a:avLst/>
          </a:prstGeom>
        </p:spPr>
      </p:pic>
    </p:spTree>
    <p:extLst>
      <p:ext uri="{BB962C8B-B14F-4D97-AF65-F5344CB8AC3E}">
        <p14:creationId xmlns:p14="http://schemas.microsoft.com/office/powerpoint/2010/main" val="60496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39" y="1238596"/>
            <a:ext cx="7237765" cy="5285855"/>
          </a:xfrm>
          <a:prstGeom prst="rect">
            <a:avLst/>
          </a:prstGeom>
        </p:spPr>
      </p:pic>
    </p:spTree>
    <p:extLst>
      <p:ext uri="{BB962C8B-B14F-4D97-AF65-F5344CB8AC3E}">
        <p14:creationId xmlns:p14="http://schemas.microsoft.com/office/powerpoint/2010/main" val="1318628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096" y="1014153"/>
            <a:ext cx="7056374" cy="5511338"/>
          </a:xfrm>
          <a:prstGeom prst="rect">
            <a:avLst/>
          </a:prstGeom>
        </p:spPr>
      </p:pic>
    </p:spTree>
    <p:extLst>
      <p:ext uri="{BB962C8B-B14F-4D97-AF65-F5344CB8AC3E}">
        <p14:creationId xmlns:p14="http://schemas.microsoft.com/office/powerpoint/2010/main" val="2379594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006" y="1180407"/>
            <a:ext cx="6956712" cy="5145578"/>
          </a:xfrm>
          <a:prstGeom prst="rect">
            <a:avLst/>
          </a:prstGeom>
        </p:spPr>
      </p:pic>
    </p:spTree>
    <p:extLst>
      <p:ext uri="{BB962C8B-B14F-4D97-AF65-F5344CB8AC3E}">
        <p14:creationId xmlns:p14="http://schemas.microsoft.com/office/powerpoint/2010/main" val="4267744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998607"/>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a:p>
            <a:pPr algn="ctr"/>
            <a:r>
              <a:rPr lang="ar-SA" sz="1600" b="1" dirty="0">
                <a:solidFill>
                  <a:srgbClr val="002060"/>
                </a:solidFill>
              </a:rPr>
              <a:t>خيمة لا للعنف في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109" y="1205345"/>
            <a:ext cx="6677862" cy="4946073"/>
          </a:xfrm>
          <a:prstGeom prst="rect">
            <a:avLst/>
          </a:prstGeom>
        </p:spPr>
      </p:pic>
    </p:spTree>
    <p:extLst>
      <p:ext uri="{BB962C8B-B14F-4D97-AF65-F5344CB8AC3E}">
        <p14:creationId xmlns:p14="http://schemas.microsoft.com/office/powerpoint/2010/main" val="148461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25" y="2000249"/>
            <a:ext cx="6762750" cy="3228455"/>
          </a:xfrm>
          <a:prstGeom prst="rect">
            <a:avLst/>
          </a:prstGeom>
        </p:spPr>
      </p:pic>
    </p:spTree>
    <p:extLst>
      <p:ext uri="{BB962C8B-B14F-4D97-AF65-F5344CB8AC3E}">
        <p14:creationId xmlns:p14="http://schemas.microsoft.com/office/powerpoint/2010/main" val="4085576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מלבן 4"/>
          <p:cNvSpPr/>
          <p:nvPr/>
        </p:nvSpPr>
        <p:spPr>
          <a:xfrm>
            <a:off x="2988856" y="185794"/>
            <a:ext cx="4042258" cy="2118529"/>
          </a:xfrm>
          <a:prstGeom prst="rect">
            <a:avLst/>
          </a:prstGeom>
        </p:spPr>
        <p:txBody>
          <a:bodyPr wrap="square">
            <a:spAutoFit/>
          </a:bodyPr>
          <a:lstStyle/>
          <a:p>
            <a:pPr lvl="0" algn="ctr" defTabSz="1460480">
              <a:lnSpc>
                <a:spcPct val="115000"/>
              </a:lnSpc>
              <a:spcAft>
                <a:spcPts val="1000"/>
              </a:spcAft>
              <a:defRPr/>
            </a:pPr>
            <a:r>
              <a:rPr lang="ar-SA" sz="2400" b="1" kern="0" dirty="0" smtClean="0">
                <a:latin typeface="Calibri" panose="020F0502020204030204" pitchFamily="34" charset="0"/>
                <a:ea typeface="Calibri" panose="020F0502020204030204" pitchFamily="34" charset="0"/>
              </a:rPr>
              <a:t>وثيقة " أنا أتعهد"</a:t>
            </a:r>
            <a:endParaRPr lang="ar-SA" sz="1100" b="1" kern="0" dirty="0" smtClean="0">
              <a:latin typeface="Calibri" panose="020F0502020204030204" pitchFamily="34" charset="0"/>
              <a:ea typeface="Calibri" panose="020F0502020204030204" pitchFamily="34" charset="0"/>
            </a:endParaRPr>
          </a:p>
          <a:p>
            <a:pPr lvl="0" algn="ctr" defTabSz="1460480">
              <a:lnSpc>
                <a:spcPct val="115000"/>
              </a:lnSpc>
              <a:spcAft>
                <a:spcPts val="1000"/>
              </a:spcAft>
              <a:defRPr/>
            </a:pPr>
            <a:r>
              <a:rPr lang="ar-SA" sz="3200" b="1" kern="0" dirty="0" smtClean="0">
                <a:latin typeface="Calibri" panose="020F0502020204030204" pitchFamily="34" charset="0"/>
                <a:ea typeface="Calibri" panose="020F0502020204030204" pitchFamily="34" charset="0"/>
              </a:rPr>
              <a:t>نتحمل المسؤولية- لن نتهاون مع العنف</a:t>
            </a:r>
            <a:endParaRPr lang="ar-SA" sz="6000" b="1" kern="0" dirty="0">
              <a:latin typeface="Calibri" panose="020F0502020204030204" pitchFamily="34" charset="0"/>
              <a:ea typeface="Calibri" panose="020F0502020204030204" pitchFamily="34" charset="0"/>
            </a:endParaRPr>
          </a:p>
          <a:p>
            <a:pPr lvl="0" algn="ctr" defTabSz="1460480">
              <a:lnSpc>
                <a:spcPct val="115000"/>
              </a:lnSpc>
              <a:spcAft>
                <a:spcPts val="1000"/>
              </a:spcAft>
              <a:defRPr/>
            </a:pPr>
            <a:endParaRPr lang="en-US" sz="1200" kern="0" dirty="0">
              <a:solidFill>
                <a:srgbClr val="00B050"/>
              </a:solidFill>
              <a:latin typeface="Calibri" panose="020F0502020204030204" pitchFamily="34" charset="0"/>
              <a:ea typeface="Calibri" panose="020F0502020204030204" pitchFamily="34" charset="0"/>
              <a:cs typeface="Arial" panose="020B0604020202020204" pitchFamily="34" charset="0"/>
            </a:endParaRPr>
          </a:p>
        </p:txBody>
      </p:sp>
      <p:sp>
        <p:nvSpPr>
          <p:cNvPr id="8" name="מלבן 7"/>
          <p:cNvSpPr/>
          <p:nvPr/>
        </p:nvSpPr>
        <p:spPr>
          <a:xfrm>
            <a:off x="1356454" y="2059767"/>
            <a:ext cx="6888892" cy="3321935"/>
          </a:xfrm>
          <a:prstGeom prst="rect">
            <a:avLst/>
          </a:prstGeom>
        </p:spPr>
        <p:txBody>
          <a:bodyPr wrap="square">
            <a:spAutoFit/>
          </a:bodyPr>
          <a:lstStyle/>
          <a:p>
            <a:pPr algn="just">
              <a:lnSpc>
                <a:spcPct val="115000"/>
              </a:lnSpc>
              <a:spcAft>
                <a:spcPts val="1000"/>
              </a:spcAft>
            </a:pPr>
            <a:r>
              <a:rPr lang="ar-SA" sz="2400" kern="0" dirty="0" smtClean="0">
                <a:solidFill>
                  <a:srgbClr val="000000"/>
                </a:solidFill>
                <a:latin typeface="Calibri" panose="020F0502020204030204" pitchFamily="34" charset="0"/>
                <a:ea typeface="Calibri" panose="020F0502020204030204" pitchFamily="34" charset="0"/>
              </a:rPr>
              <a:t>فكروا....ماذا </a:t>
            </a:r>
            <a:r>
              <a:rPr lang="ar-SA" sz="2400" kern="0" dirty="0">
                <a:solidFill>
                  <a:srgbClr val="000000"/>
                </a:solidFill>
                <a:latin typeface="Calibri" panose="020F0502020204030204" pitchFamily="34" charset="0"/>
                <a:ea typeface="Calibri" panose="020F0502020204030204" pitchFamily="34" charset="0"/>
              </a:rPr>
              <a:t>أستطيع أنا أن أفعل، من الغد صباحا من أجل الحصول على الحماية وتقليص ظاهرة </a:t>
            </a:r>
            <a:r>
              <a:rPr lang="ar-SA" sz="2400" kern="0" dirty="0" smtClean="0">
                <a:solidFill>
                  <a:srgbClr val="000000"/>
                </a:solidFill>
                <a:latin typeface="Calibri" panose="020F0502020204030204" pitchFamily="34" charset="0"/>
                <a:ea typeface="Calibri" panose="020F0502020204030204" pitchFamily="34" charset="0"/>
              </a:rPr>
              <a:t>العنف في </a:t>
            </a:r>
            <a:r>
              <a:rPr lang="ar-SA" sz="2400" kern="0" dirty="0">
                <a:solidFill>
                  <a:srgbClr val="000000"/>
                </a:solidFill>
                <a:latin typeface="Calibri" panose="020F0502020204030204" pitchFamily="34" charset="0"/>
                <a:ea typeface="Calibri" panose="020F0502020204030204" pitchFamily="34" charset="0"/>
              </a:rPr>
              <a:t>المحيط الذي أعيش فيه، في المجتمع الذي أحيا فيه وفي الحلقات التي أنتمي إليها؟. </a:t>
            </a:r>
            <a:endParaRPr lang="ar-SA" sz="2400" kern="0" dirty="0" smtClean="0">
              <a:solidFill>
                <a:srgbClr val="000000"/>
              </a:solidFill>
              <a:latin typeface="Calibri" panose="020F0502020204030204" pitchFamily="34" charset="0"/>
              <a:ea typeface="Calibri" panose="020F0502020204030204" pitchFamily="34" charset="0"/>
            </a:endParaRPr>
          </a:p>
          <a:p>
            <a:pPr algn="just">
              <a:lnSpc>
                <a:spcPct val="115000"/>
              </a:lnSpc>
              <a:spcAft>
                <a:spcPts val="1000"/>
              </a:spcAft>
            </a:pPr>
            <a:r>
              <a:rPr lang="ar-SA" sz="2400" kern="0" dirty="0" smtClean="0">
                <a:solidFill>
                  <a:srgbClr val="000000"/>
                </a:solidFill>
                <a:latin typeface="Calibri" panose="020F0502020204030204" pitchFamily="34" charset="0"/>
                <a:ea typeface="Calibri" panose="020F0502020204030204" pitchFamily="34" charset="0"/>
              </a:rPr>
              <a:t>اتفقوا على توصية للحد من ظاهرة العنف لعرضها امام كامل الهيئة وتدوينها على لوحة "انا اتعهد" الصفية.</a:t>
            </a:r>
          </a:p>
          <a:p>
            <a:pPr algn="just">
              <a:lnSpc>
                <a:spcPct val="115000"/>
              </a:lnSpc>
              <a:spcAft>
                <a:spcPts val="1000"/>
              </a:spcAft>
            </a:pPr>
            <a:r>
              <a:rPr lang="ar-SA" sz="2400" kern="0" dirty="0" smtClean="0">
                <a:solidFill>
                  <a:srgbClr val="000000"/>
                </a:solidFill>
                <a:latin typeface="Calibri" panose="020F0502020204030204" pitchFamily="34" charset="0"/>
                <a:ea typeface="Calibri" panose="020F0502020204030204" pitchFamily="34" charset="0"/>
              </a:rPr>
              <a:t>ممثل عن المجموعة يعرض توصية المجموعة ويكتبها على وثيقة "انا اتعهد" الصفية.</a:t>
            </a:r>
          </a:p>
        </p:txBody>
      </p:sp>
    </p:spTree>
    <p:extLst>
      <p:ext uri="{BB962C8B-B14F-4D97-AF65-F5344CB8AC3E}">
        <p14:creationId xmlns:p14="http://schemas.microsoft.com/office/powerpoint/2010/main" val="2176331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538" y="1729047"/>
            <a:ext cx="6750845" cy="4106487"/>
          </a:xfrm>
          <a:prstGeom prst="rect">
            <a:avLst/>
          </a:prstGeom>
        </p:spPr>
      </p:pic>
    </p:spTree>
    <p:extLst>
      <p:ext uri="{BB962C8B-B14F-4D97-AF65-F5344CB8AC3E}">
        <p14:creationId xmlns:p14="http://schemas.microsoft.com/office/powerpoint/2010/main" val="3904508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405" y="752384"/>
            <a:ext cx="7082984" cy="5897797"/>
          </a:xfrm>
          <a:prstGeom prst="rect">
            <a:avLst/>
          </a:prstGeom>
        </p:spPr>
      </p:pic>
    </p:spTree>
    <p:extLst>
      <p:ext uri="{BB962C8B-B14F-4D97-AF65-F5344CB8AC3E}">
        <p14:creationId xmlns:p14="http://schemas.microsoft.com/office/powerpoint/2010/main" val="2555113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 y="822960"/>
            <a:ext cx="7165571" cy="5660967"/>
          </a:xfrm>
          <a:prstGeom prst="rect">
            <a:avLst/>
          </a:prstGeom>
        </p:spPr>
      </p:pic>
    </p:spTree>
    <p:extLst>
      <p:ext uri="{BB962C8B-B14F-4D97-AF65-F5344CB8AC3E}">
        <p14:creationId xmlns:p14="http://schemas.microsoft.com/office/powerpoint/2010/main" val="1383819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407" y="1714500"/>
            <a:ext cx="6891251" cy="4270664"/>
          </a:xfrm>
          <a:prstGeom prst="rect">
            <a:avLst/>
          </a:prstGeom>
        </p:spPr>
      </p:pic>
    </p:spTree>
    <p:extLst>
      <p:ext uri="{BB962C8B-B14F-4D97-AF65-F5344CB8AC3E}">
        <p14:creationId xmlns:p14="http://schemas.microsoft.com/office/powerpoint/2010/main" val="2703583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975" y="1115303"/>
            <a:ext cx="6716683" cy="4761795"/>
          </a:xfrm>
          <a:prstGeom prst="rect">
            <a:avLst/>
          </a:prstGeom>
        </p:spPr>
      </p:pic>
    </p:spTree>
    <p:extLst>
      <p:ext uri="{BB962C8B-B14F-4D97-AF65-F5344CB8AC3E}">
        <p14:creationId xmlns:p14="http://schemas.microsoft.com/office/powerpoint/2010/main" val="874202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639" y="1638299"/>
            <a:ext cx="6994895" cy="4255425"/>
          </a:xfrm>
          <a:prstGeom prst="rect">
            <a:avLst/>
          </a:prstGeom>
        </p:spPr>
      </p:pic>
    </p:spTree>
    <p:extLst>
      <p:ext uri="{BB962C8B-B14F-4D97-AF65-F5344CB8AC3E}">
        <p14:creationId xmlns:p14="http://schemas.microsoft.com/office/powerpoint/2010/main" val="2895106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1552575"/>
            <a:ext cx="6667500" cy="3752850"/>
          </a:xfrm>
          <a:prstGeom prst="rect">
            <a:avLst/>
          </a:prstGeom>
        </p:spPr>
      </p:pic>
    </p:spTree>
    <p:extLst>
      <p:ext uri="{BB962C8B-B14F-4D97-AF65-F5344CB8AC3E}">
        <p14:creationId xmlns:p14="http://schemas.microsoft.com/office/powerpoint/2010/main" val="39975044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359" y="1587731"/>
            <a:ext cx="7089051" cy="4804756"/>
          </a:xfrm>
          <a:prstGeom prst="rect">
            <a:avLst/>
          </a:prstGeom>
        </p:spPr>
      </p:pic>
    </p:spTree>
    <p:extLst>
      <p:ext uri="{BB962C8B-B14F-4D97-AF65-F5344CB8AC3E}">
        <p14:creationId xmlns:p14="http://schemas.microsoft.com/office/powerpoint/2010/main" val="2137795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716" y="1429789"/>
            <a:ext cx="7072167" cy="4569710"/>
          </a:xfrm>
          <a:prstGeom prst="rect">
            <a:avLst/>
          </a:prstGeom>
        </p:spPr>
      </p:pic>
    </p:spTree>
    <p:extLst>
      <p:ext uri="{BB962C8B-B14F-4D97-AF65-F5344CB8AC3E}">
        <p14:creationId xmlns:p14="http://schemas.microsoft.com/office/powerpoint/2010/main" val="55165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1" y="1213658"/>
            <a:ext cx="6957752" cy="5079077"/>
          </a:xfrm>
          <a:prstGeom prst="rect">
            <a:avLst/>
          </a:prstGeom>
        </p:spPr>
      </p:pic>
      <p:sp>
        <p:nvSpPr>
          <p:cNvPr id="4" name="מלבן 3"/>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spTree>
    <p:extLst>
      <p:ext uri="{BB962C8B-B14F-4D97-AF65-F5344CB8AC3E}">
        <p14:creationId xmlns:p14="http://schemas.microsoft.com/office/powerpoint/2010/main" val="3541335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069869" y="1961804"/>
            <a:ext cx="5145578" cy="1130531"/>
          </a:xfrm>
          <a:prstGeom prst="rect">
            <a:avLst/>
          </a:prstGeom>
          <a:noFill/>
        </p:spPr>
        <p:txBody>
          <a:bodyPr wrap="square" rtlCol="1">
            <a:spAutoFit/>
          </a:bodyPr>
          <a:lstStyle/>
          <a:p>
            <a:endParaRPr lang="he-IL" dirty="0"/>
          </a:p>
        </p:txBody>
      </p:sp>
      <p:sp>
        <p:nvSpPr>
          <p:cNvPr id="4" name="מלבן 3"/>
          <p:cNvSpPr/>
          <p:nvPr/>
        </p:nvSpPr>
        <p:spPr>
          <a:xfrm>
            <a:off x="1065320" y="2078449"/>
            <a:ext cx="7359589" cy="2605842"/>
          </a:xfrm>
          <a:prstGeom prst="rect">
            <a:avLst/>
          </a:prstGeom>
        </p:spPr>
        <p:txBody>
          <a:bodyPr wrap="square">
            <a:spAutoFit/>
          </a:bodyPr>
          <a:lstStyle/>
          <a:p>
            <a:pPr algn="ctr">
              <a:lnSpc>
                <a:spcPct val="150000"/>
              </a:lnSpc>
              <a:spcAft>
                <a:spcPts val="800"/>
              </a:spcAft>
            </a:pPr>
            <a:r>
              <a:rPr lang="ar-SA" sz="2000" b="1" dirty="0" smtClean="0">
                <a:latin typeface="Calibri" panose="020F0502020204030204" pitchFamily="34" charset="0"/>
                <a:ea typeface="Calibri" panose="020F0502020204030204" pitchFamily="34" charset="0"/>
                <a:cs typeface="David" panose="020E0502060401010101" pitchFamily="34" charset="-79"/>
              </a:rPr>
              <a:t>أعزاءنا الطلاب .. بعد ان ابدعتم في العمل على منتوج يساهم في نشر الوعي وإعطاء فرصة للحوار حول ماهية ظاهرة العنف في المجتمع العربي, أسبابها, طرق مواجهتها ونبذها, فكروا في فئة تودون التأثير فيها واحداث التغيير في أنماط سلوكها..</a:t>
            </a:r>
          </a:p>
          <a:p>
            <a:pPr algn="ctr">
              <a:lnSpc>
                <a:spcPct val="150000"/>
              </a:lnSpc>
              <a:spcAft>
                <a:spcPts val="800"/>
              </a:spcAft>
            </a:pPr>
            <a:r>
              <a:rPr lang="ar-SA" sz="2000" b="1" dirty="0" smtClean="0">
                <a:latin typeface="Calibri" panose="020F0502020204030204" pitchFamily="34" charset="0"/>
                <a:ea typeface="Calibri" panose="020F0502020204030204" pitchFamily="34" charset="0"/>
                <a:cs typeface="David" panose="020E0502060401010101" pitchFamily="34" charset="-79"/>
              </a:rPr>
              <a:t>قوموا بعرض منتوجكم امامها واقيموا حلقات حوار...ناقشوا واقترحوا حلولا...</a:t>
            </a:r>
          </a:p>
          <a:p>
            <a:pPr algn="ctr">
              <a:lnSpc>
                <a:spcPct val="150000"/>
              </a:lnSpc>
              <a:spcAft>
                <a:spcPts val="800"/>
              </a:spcAft>
            </a:pPr>
            <a:r>
              <a:rPr lang="ar-SA" sz="2000" b="1" dirty="0" smtClean="0">
                <a:latin typeface="Calibri" panose="020F0502020204030204" pitchFamily="34" charset="0"/>
                <a:ea typeface="Calibri" panose="020F0502020204030204" pitchFamily="34" charset="0"/>
                <a:cs typeface="David" panose="020E0502060401010101" pitchFamily="34" charset="-79"/>
              </a:rPr>
              <a:t>اطلبوا من المجموعة ان تمرر بدورها الفعالية لفئة أخرى.. وهكذا دواليك..</a:t>
            </a:r>
            <a:endParaRPr lang="he-IL" sz="2000" b="1" dirty="0" smtClean="0">
              <a:latin typeface="Calibri" panose="020F0502020204030204" pitchFamily="34" charset="0"/>
              <a:ea typeface="Calibri" panose="020F0502020204030204" pitchFamily="34" charset="0"/>
              <a:cs typeface="David" panose="020E0502060401010101" pitchFamily="34" charset="-79"/>
            </a:endParaRPr>
          </a:p>
        </p:txBody>
      </p:sp>
      <p:sp>
        <p:nvSpPr>
          <p:cNvPr id="5" name="TextBox 4"/>
          <p:cNvSpPr txBox="1"/>
          <p:nvPr/>
        </p:nvSpPr>
        <p:spPr>
          <a:xfrm>
            <a:off x="6480699" y="949911"/>
            <a:ext cx="1526959" cy="523220"/>
          </a:xfrm>
          <a:prstGeom prst="rect">
            <a:avLst/>
          </a:prstGeom>
          <a:noFill/>
        </p:spPr>
        <p:txBody>
          <a:bodyPr wrap="square" rtlCol="1">
            <a:spAutoFit/>
          </a:bodyPr>
          <a:lstStyle/>
          <a:p>
            <a:r>
              <a:rPr lang="ar-SA" sz="2800" dirty="0" smtClean="0"/>
              <a:t>مررها...</a:t>
            </a:r>
            <a:endParaRPr lang="he-IL" sz="2800" dirty="0"/>
          </a:p>
        </p:txBody>
      </p:sp>
    </p:spTree>
    <p:extLst>
      <p:ext uri="{BB962C8B-B14F-4D97-AF65-F5344CB8AC3E}">
        <p14:creationId xmlns:p14="http://schemas.microsoft.com/office/powerpoint/2010/main" val="202699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428750"/>
            <a:ext cx="5715000" cy="4000500"/>
          </a:xfrm>
          <a:prstGeom prst="rect">
            <a:avLst/>
          </a:prstGeom>
        </p:spPr>
      </p:pic>
    </p:spTree>
    <p:extLst>
      <p:ext uri="{BB962C8B-B14F-4D97-AF65-F5344CB8AC3E}">
        <p14:creationId xmlns:p14="http://schemas.microsoft.com/office/powerpoint/2010/main" val="2322908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14" y="1271847"/>
            <a:ext cx="7063105" cy="5137265"/>
          </a:xfrm>
          <a:prstGeom prst="rect">
            <a:avLst/>
          </a:prstGeom>
        </p:spPr>
      </p:pic>
    </p:spTree>
    <p:extLst>
      <p:ext uri="{BB962C8B-B14F-4D97-AF65-F5344CB8AC3E}">
        <p14:creationId xmlns:p14="http://schemas.microsoft.com/office/powerpoint/2010/main" val="1465347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27" y="1330036"/>
            <a:ext cx="7188295" cy="5244292"/>
          </a:xfrm>
          <a:prstGeom prst="rect">
            <a:avLst/>
          </a:prstGeom>
        </p:spPr>
      </p:pic>
    </p:spTree>
    <p:extLst>
      <p:ext uri="{BB962C8B-B14F-4D97-AF65-F5344CB8AC3E}">
        <p14:creationId xmlns:p14="http://schemas.microsoft.com/office/powerpoint/2010/main" val="418762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442" y="1297463"/>
            <a:ext cx="6671058" cy="5144901"/>
          </a:xfrm>
          <a:prstGeom prst="rect">
            <a:avLst/>
          </a:prstGeom>
        </p:spPr>
      </p:pic>
    </p:spTree>
    <p:extLst>
      <p:ext uri="{BB962C8B-B14F-4D97-AF65-F5344CB8AC3E}">
        <p14:creationId xmlns:p14="http://schemas.microsoft.com/office/powerpoint/2010/main" val="3177561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מלבן 8"/>
          <p:cNvSpPr/>
          <p:nvPr/>
        </p:nvSpPr>
        <p:spPr>
          <a:xfrm>
            <a:off x="1915475" y="0"/>
            <a:ext cx="5704993" cy="752385"/>
          </a:xfrm>
          <a:prstGeom prst="rect">
            <a:avLst/>
          </a:prstGeom>
        </p:spPr>
        <p:txBody>
          <a:bodyPr wrap="square">
            <a:spAutoFit/>
          </a:bodyPr>
          <a:lstStyle/>
          <a:p>
            <a:pPr algn="ctr"/>
            <a:endParaRPr lang="ar-SA" sz="1089" b="1" dirty="0">
              <a:solidFill>
                <a:srgbClr val="002060"/>
              </a:solidFill>
            </a:endParaRPr>
          </a:p>
          <a:p>
            <a:pPr algn="ctr"/>
            <a:r>
              <a:rPr lang="ar-SA" sz="1600" b="1" dirty="0">
                <a:solidFill>
                  <a:srgbClr val="002060"/>
                </a:solidFill>
              </a:rPr>
              <a:t>وزارة التربية والتعليم </a:t>
            </a:r>
          </a:p>
          <a:p>
            <a:pPr algn="ctr"/>
            <a:r>
              <a:rPr lang="ar-SA" sz="1600" b="1" dirty="0">
                <a:solidFill>
                  <a:srgbClr val="002060"/>
                </a:solidFill>
              </a:rPr>
              <a:t>قسم  المجتمع والشباب- المجتمع العربي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223" y="1296785"/>
            <a:ext cx="6858000" cy="5261957"/>
          </a:xfrm>
          <a:prstGeom prst="rect">
            <a:avLst/>
          </a:prstGeom>
        </p:spPr>
      </p:pic>
    </p:spTree>
    <p:extLst>
      <p:ext uri="{BB962C8B-B14F-4D97-AF65-F5344CB8AC3E}">
        <p14:creationId xmlns:p14="http://schemas.microsoft.com/office/powerpoint/2010/main" val="1013168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8904</TotalTime>
  <Words>567</Words>
  <Application>Microsoft Office PowerPoint</Application>
  <PresentationFormat>‫הצגה על המסך (4:3)</PresentationFormat>
  <Paragraphs>130</Paragraphs>
  <Slides>39</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39</vt:i4>
      </vt:variant>
    </vt:vector>
  </HeadingPairs>
  <TitlesOfParts>
    <vt:vector size="45" baseType="lpstr">
      <vt:lpstr>Arial</vt:lpstr>
      <vt:lpstr>Calibri</vt:lpstr>
      <vt:lpstr>Calibri Light</vt:lpstr>
      <vt:lpstr>David</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‏‏משתמש Windows</dc:creator>
  <cp:lastModifiedBy>‏‏משתמש Windows</cp:lastModifiedBy>
  <cp:revision>38</cp:revision>
  <dcterms:created xsi:type="dcterms:W3CDTF">2019-12-30T10:05:37Z</dcterms:created>
  <dcterms:modified xsi:type="dcterms:W3CDTF">2020-12-09T10:04:33Z</dcterms:modified>
</cp:coreProperties>
</file>