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8"/>
  </p:notesMasterIdLst>
  <p:sldIdLst>
    <p:sldId id="257" r:id="rId2"/>
    <p:sldId id="302" r:id="rId3"/>
    <p:sldId id="303" r:id="rId4"/>
    <p:sldId id="304" r:id="rId5"/>
    <p:sldId id="276" r:id="rId6"/>
    <p:sldId id="260" r:id="rId7"/>
    <p:sldId id="268" r:id="rId8"/>
    <p:sldId id="312" r:id="rId9"/>
    <p:sldId id="279" r:id="rId10"/>
    <p:sldId id="307" r:id="rId11"/>
    <p:sldId id="313" r:id="rId12"/>
    <p:sldId id="308" r:id="rId13"/>
    <p:sldId id="309" r:id="rId14"/>
    <p:sldId id="282" r:id="rId15"/>
    <p:sldId id="283" r:id="rId16"/>
    <p:sldId id="284" r:id="rId17"/>
    <p:sldId id="286" r:id="rId18"/>
    <p:sldId id="311" r:id="rId19"/>
    <p:sldId id="291" r:id="rId20"/>
    <p:sldId id="290" r:id="rId21"/>
    <p:sldId id="289" r:id="rId22"/>
    <p:sldId id="293" r:id="rId23"/>
    <p:sldId id="294" r:id="rId24"/>
    <p:sldId id="310" r:id="rId25"/>
    <p:sldId id="295" r:id="rId26"/>
    <p:sldId id="296" r:id="rId2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0" autoAdjust="0"/>
    <p:restoredTop sz="77102" autoAdjust="0"/>
  </p:normalViewPr>
  <p:slideViewPr>
    <p:cSldViewPr snapToGrid="0">
      <p:cViewPr varScale="1">
        <p:scale>
          <a:sx n="51" d="100"/>
          <a:sy n="51" d="100"/>
        </p:scale>
        <p:origin x="1680"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EEA70F1-1EEA-4EAC-BA6B-F0B8B7455A99}" type="datetimeFigureOut">
              <a:rPr lang="he-IL" smtClean="0"/>
              <a:t>ח'/אלול/תש"פ</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3636932-1D11-4359-B5AE-4A5A23CB4E91}" type="slidenum">
              <a:rPr lang="he-IL" smtClean="0"/>
              <a:t>‹#›</a:t>
            </a:fld>
            <a:endParaRPr lang="he-IL"/>
          </a:p>
        </p:txBody>
      </p:sp>
    </p:spTree>
    <p:extLst>
      <p:ext uri="{BB962C8B-B14F-4D97-AF65-F5344CB8AC3E}">
        <p14:creationId xmlns:p14="http://schemas.microsoft.com/office/powerpoint/2010/main" val="460669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3636932-1D11-4359-B5AE-4A5A23CB4E91}" type="slidenum">
              <a:rPr lang="he-IL" smtClean="0"/>
              <a:t>1</a:t>
            </a:fld>
            <a:endParaRPr lang="he-IL"/>
          </a:p>
        </p:txBody>
      </p:sp>
    </p:spTree>
    <p:extLst>
      <p:ext uri="{BB962C8B-B14F-4D97-AF65-F5344CB8AC3E}">
        <p14:creationId xmlns:p14="http://schemas.microsoft.com/office/powerpoint/2010/main" val="202026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ar-JO" sz="1200" b="0" i="0" u="none" strike="noStrike" cap="none" dirty="0">
                <a:solidFill>
                  <a:schemeClr val="dk1"/>
                </a:solidFill>
                <a:effectLst/>
                <a:latin typeface="+mn-lt"/>
                <a:ea typeface="Calibri"/>
                <a:cs typeface="Calibri"/>
                <a:sym typeface="Calibri"/>
              </a:rPr>
              <a:t>. </a:t>
            </a:r>
            <a:endParaRPr lang="he-IL" sz="1200" b="0" i="0" u="none" strike="noStrike" cap="none" dirty="0">
              <a:solidFill>
                <a:schemeClr val="dk1"/>
              </a:solidFill>
              <a:effectLst/>
              <a:latin typeface="+mn-lt"/>
              <a:ea typeface="Calibri"/>
              <a:cs typeface="Calibri"/>
              <a:sym typeface="Calibri"/>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3636932-1D11-4359-B5AE-4A5A23CB4E9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377516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kumimoji="0" lang="ar-JO" sz="2000" b="0" i="0" u="none" strike="noStrike" kern="1200" cap="none" spc="150" normalizeH="0" baseline="0" noProof="0" dirty="0">
                <a:ln>
                  <a:noFill/>
                </a:ln>
                <a:solidFill>
                  <a:srgbClr val="39CDE7">
                    <a:lumMod val="50000"/>
                  </a:srgbClr>
                </a:solidFill>
                <a:effectLst/>
                <a:uLnTx/>
                <a:uFillTx/>
                <a:latin typeface="Calibri" panose="020F0502020204030204" pitchFamily="34" charset="0"/>
                <a:ea typeface="+mn-ea"/>
                <a:cs typeface="Calibri" panose="020F0502020204030204" pitchFamily="34" charset="0"/>
              </a:rPr>
              <a:t>يوصى بترسيخ بعض القوانين كقاعدةٍ لخلقِ حيّز محميّ للحوار, يُتيحُ الإصغاء والمُشاركة المُحتَرِمة الفعّالة. </a:t>
            </a:r>
            <a:endParaRPr lang="he-IL" dirty="0">
              <a:latin typeface="Calibri" panose="020F0502020204030204" pitchFamily="34" charset="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08F44F7-F52C-4561-88DE-AA445A3B8C37}"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16269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08F44F7-F52C-4561-88DE-AA445A3B8C37}"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22693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200" b="0" i="0" u="none" strike="noStrike" kern="1200" cap="none" spc="0" normalizeH="0" baseline="0" noProof="0" dirty="0">
                <a:ln>
                  <a:noFill/>
                </a:ln>
                <a:solidFill>
                  <a:prstClr val="black"/>
                </a:solidFill>
                <a:effectLst/>
                <a:uLnTx/>
                <a:uFillTx/>
                <a:latin typeface="+mn-lt"/>
                <a:ea typeface="+mn-ea"/>
                <a:cs typeface="+mn-cs"/>
              </a:rPr>
              <a:t>ندعو الطّلاب للمشاركة بالإجابات الّتي فكّروا فيها\ أو سجّلوها\ أو عبّروا عنها في ابداعهم رسماً أو تصميماً. المُشاركة تتمّ عبر السّماعة، أو في التشات.</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r>
              <a:rPr lang="ar-LB" dirty="0"/>
              <a:t>إذا كان الدّرس في بداية النّهار، بإمكان المربّية</a:t>
            </a:r>
            <a:r>
              <a:rPr lang="ar-LB" baseline="0" dirty="0"/>
              <a:t> أن تبدي إهتماماً أكبر وقسطاً أكبر لهذا الجزء، أمّا إذا كان في مراحل اليوم المتأخّرة  فبإمكان المربّية تقليص الوقت المعطى لهذا الجزء من الدّرس.</a:t>
            </a:r>
            <a:endParaRPr lang="he-IL" dirty="0"/>
          </a:p>
        </p:txBody>
      </p:sp>
      <p:sp>
        <p:nvSpPr>
          <p:cNvPr id="4" name="מציין מיקום של מספר שקופית 3"/>
          <p:cNvSpPr>
            <a:spLocks noGrp="1"/>
          </p:cNvSpPr>
          <p:nvPr>
            <p:ph type="sldNum" sz="quarter" idx="10"/>
          </p:nvPr>
        </p:nvSpPr>
        <p:spPr/>
        <p:txBody>
          <a:bodyPr/>
          <a:lstStyle/>
          <a:p>
            <a:fld id="{03636932-1D11-4359-B5AE-4A5A23CB4E91}" type="slidenum">
              <a:rPr lang="he-IL" smtClean="0"/>
              <a:t>5</a:t>
            </a:fld>
            <a:endParaRPr lang="he-IL"/>
          </a:p>
        </p:txBody>
      </p:sp>
    </p:spTree>
    <p:extLst>
      <p:ext uri="{BB962C8B-B14F-4D97-AF65-F5344CB8AC3E}">
        <p14:creationId xmlns:p14="http://schemas.microsoft.com/office/powerpoint/2010/main" val="3766041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636932-1D11-4359-B5AE-4A5A23CB4E91}" type="slidenum">
              <a:rPr lang="he-IL" smtClean="0"/>
              <a:t>6</a:t>
            </a:fld>
            <a:endParaRPr lang="he-IL"/>
          </a:p>
        </p:txBody>
      </p:sp>
    </p:spTree>
    <p:extLst>
      <p:ext uri="{BB962C8B-B14F-4D97-AF65-F5344CB8AC3E}">
        <p14:creationId xmlns:p14="http://schemas.microsoft.com/office/powerpoint/2010/main" val="3053102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ar-LB" dirty="0"/>
              <a:t>أفسحوا المجال لطالبين- 3 طلاب للمشاركة الصّوتية بالأسئلة أعلاه</a:t>
            </a:r>
            <a:r>
              <a:rPr lang="he-IL" baseline="0" dirty="0"/>
              <a:t>. </a:t>
            </a:r>
          </a:p>
          <a:p>
            <a:r>
              <a:rPr lang="ar-LB" baseline="0" dirty="0"/>
              <a:t>اعرضوا على الطلاب إمكانية المشاركة بالتشات ، حينها على المربذية التطرّق لما كُتبَ في التشات</a:t>
            </a:r>
            <a:r>
              <a:rPr lang="he-IL" baseline="0" dirty="0"/>
              <a:t>.</a:t>
            </a:r>
          </a:p>
          <a:p>
            <a:pPr marL="0" marR="0" indent="0" algn="r" defTabSz="914400" rtl="1" eaLnBrk="1" fontAlgn="auto" latinLnBrk="0" hangingPunct="1">
              <a:lnSpc>
                <a:spcPct val="100000"/>
              </a:lnSpc>
              <a:spcBef>
                <a:spcPts val="0"/>
              </a:spcBef>
              <a:spcAft>
                <a:spcPts val="0"/>
              </a:spcAft>
              <a:buClrTx/>
              <a:buSzTx/>
              <a:buFontTx/>
              <a:buNone/>
              <a:tabLst/>
              <a:defRPr/>
            </a:pPr>
            <a:r>
              <a:rPr lang="ar-LB" dirty="0"/>
              <a:t>من المهم التطرّق</a:t>
            </a:r>
            <a:r>
              <a:rPr lang="ar-LB" baseline="0" dirty="0"/>
              <a:t> بحساسية وتفهّم للمشاعر والأفكار المختلفة التي يعبذر عنها الطلّاب. يُنصح بأن نطلب من الطلاّاب التوسّع وتفسير أنفسهم في الموقفين المختلفين، دون أن نحكم عليهم.</a:t>
            </a:r>
            <a:r>
              <a:rPr lang="he-IL" dirty="0"/>
              <a:t>.</a:t>
            </a:r>
          </a:p>
          <a:p>
            <a:endParaRPr lang="he-IL" dirty="0"/>
          </a:p>
        </p:txBody>
      </p:sp>
      <p:sp>
        <p:nvSpPr>
          <p:cNvPr id="4" name="מציין מיקום של מספר שקופית 3"/>
          <p:cNvSpPr>
            <a:spLocks noGrp="1"/>
          </p:cNvSpPr>
          <p:nvPr>
            <p:ph type="sldNum" sz="quarter" idx="10"/>
          </p:nvPr>
        </p:nvSpPr>
        <p:spPr/>
        <p:txBody>
          <a:bodyPr/>
          <a:lstStyle/>
          <a:p>
            <a:fld id="{808F44F7-F52C-4561-88DE-AA445A3B8C37}" type="slidenum">
              <a:rPr lang="he-IL" smtClean="0"/>
              <a:t>7</a:t>
            </a:fld>
            <a:endParaRPr lang="he-IL"/>
          </a:p>
        </p:txBody>
      </p:sp>
    </p:spTree>
    <p:extLst>
      <p:ext uri="{BB962C8B-B14F-4D97-AF65-F5344CB8AC3E}">
        <p14:creationId xmlns:p14="http://schemas.microsoft.com/office/powerpoint/2010/main" val="3969842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ar-JO" sz="1200" b="0" i="0" u="none" strike="noStrike" cap="none" dirty="0">
                <a:solidFill>
                  <a:schemeClr val="dk1"/>
                </a:solidFill>
                <a:effectLst/>
                <a:latin typeface="+mn-lt"/>
                <a:ea typeface="Calibri"/>
                <a:cs typeface="Calibri"/>
                <a:sym typeface="Calibri"/>
              </a:rPr>
              <a:t>. </a:t>
            </a:r>
            <a:endParaRPr lang="he-IL" sz="1200" b="0" i="0" u="none" strike="noStrike" cap="none" dirty="0">
              <a:solidFill>
                <a:schemeClr val="dk1"/>
              </a:solidFill>
              <a:effectLst/>
              <a:latin typeface="+mn-lt"/>
              <a:ea typeface="Calibri"/>
              <a:cs typeface="Calibri"/>
              <a:sym typeface="Calibri"/>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3636932-1D11-4359-B5AE-4A5A23CB4E9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8</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26461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7bb09f98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7bb09f98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57669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ar-LB" dirty="0"/>
              <a:t>إعطاء</a:t>
            </a:r>
            <a:r>
              <a:rPr lang="ar-LB" baseline="0" dirty="0"/>
              <a:t> دقيقتين للطلّاب للقيام بالمهمّة وتسجيل الإجابات في دفاترهم</a:t>
            </a:r>
            <a:r>
              <a:rPr lang="he-IL" dirty="0"/>
              <a:t>.</a:t>
            </a:r>
          </a:p>
          <a:p>
            <a:r>
              <a:rPr lang="ar-LB" dirty="0"/>
              <a:t>فسح المجال لطالبين-3 طلاب للمشاركة بالإجابات.</a:t>
            </a:r>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14</a:t>
            </a:fld>
            <a:endParaRPr lang="he-IL"/>
          </a:p>
        </p:txBody>
      </p:sp>
    </p:spTree>
    <p:extLst>
      <p:ext uri="{BB962C8B-B14F-4D97-AF65-F5344CB8AC3E}">
        <p14:creationId xmlns:p14="http://schemas.microsoft.com/office/powerpoint/2010/main" val="488422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ar-LB" dirty="0"/>
              <a:t>توجيه</a:t>
            </a:r>
            <a:r>
              <a:rPr lang="he-IL" dirty="0"/>
              <a:t>: </a:t>
            </a:r>
            <a:r>
              <a:rPr lang="ar-LB" dirty="0"/>
              <a:t>الآن سنفحص قدرتكم على طلب المساعدة.</a:t>
            </a:r>
            <a:r>
              <a:rPr lang="he-IL" baseline="0" dirty="0"/>
              <a:t>. </a:t>
            </a:r>
            <a:r>
              <a:rPr lang="ar-LB" baseline="0" dirty="0"/>
              <a:t>سنتأمّل ونفكّر بهذه القضايا  من خلال المحور بين "موافق جدّاً" و "لا أوافق" .</a:t>
            </a:r>
            <a:endParaRPr lang="he-IL" baseline="0" dirty="0"/>
          </a:p>
          <a:p>
            <a:r>
              <a:rPr lang="ar-LB" baseline="0" dirty="0"/>
              <a:t>كل طالب يجيب على هذه الأسئلة بشكل فردي في دفتره</a:t>
            </a:r>
            <a:r>
              <a:rPr lang="he-IL" baseline="0" dirty="0"/>
              <a:t>.</a:t>
            </a:r>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15</a:t>
            </a:fld>
            <a:endParaRPr lang="he-IL"/>
          </a:p>
        </p:txBody>
      </p:sp>
    </p:spTree>
    <p:extLst>
      <p:ext uri="{BB962C8B-B14F-4D97-AF65-F5344CB8AC3E}">
        <p14:creationId xmlns:p14="http://schemas.microsoft.com/office/powerpoint/2010/main" val="26483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LB" sz="1200" b="0" i="0" u="none" strike="noStrike" kern="1200" cap="none" spc="0" normalizeH="0" baseline="0" noProof="0" dirty="0">
                <a:ln>
                  <a:noFill/>
                </a:ln>
                <a:solidFill>
                  <a:prstClr val="black"/>
                </a:solidFill>
                <a:effectLst/>
                <a:uLnTx/>
                <a:uFillTx/>
                <a:latin typeface="+mn-lt"/>
                <a:ea typeface="+mn-ea"/>
                <a:cs typeface="+mn-cs"/>
              </a:rPr>
              <a:t>توجيه: الآن سنفحص قدرتكم على طلب المساعدة.. سنتأمّل ونفكّر بهذه القضايا  من خلال المحور بين "موافق جدّاً" و "لا أوافق"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LB" sz="1200" b="0" i="0" u="none" strike="noStrike" kern="1200" cap="none" spc="0" normalizeH="0" baseline="0" noProof="0" dirty="0">
                <a:ln>
                  <a:noFill/>
                </a:ln>
                <a:solidFill>
                  <a:prstClr val="black"/>
                </a:solidFill>
                <a:effectLst/>
                <a:uLnTx/>
                <a:uFillTx/>
                <a:latin typeface="+mn-lt"/>
                <a:ea typeface="+mn-ea"/>
                <a:cs typeface="+mn-cs"/>
              </a:rPr>
              <a:t>كل طالب يجيب على هذه الأسئلة بشكل فردي في دفتره.</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16</a:t>
            </a:fld>
            <a:endParaRPr lang="he-IL"/>
          </a:p>
        </p:txBody>
      </p:sp>
    </p:spTree>
    <p:extLst>
      <p:ext uri="{BB962C8B-B14F-4D97-AF65-F5344CB8AC3E}">
        <p14:creationId xmlns:p14="http://schemas.microsoft.com/office/powerpoint/2010/main" val="713579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LB" dirty="0"/>
              <a:t>توجيه</a:t>
            </a:r>
            <a:r>
              <a:rPr lang="he-IL" dirty="0"/>
              <a:t>: </a:t>
            </a:r>
            <a:r>
              <a:rPr lang="ar-LB" dirty="0"/>
              <a:t>تعالوا نتأمّل</a:t>
            </a:r>
            <a:r>
              <a:rPr lang="ar-LB" baseline="0" dirty="0"/>
              <a:t> نمط طلب المساعدة وتلقّي المساعدة الذي يميّزنا، بواسطة الأسئلة من الشريحتين السابقتين </a:t>
            </a:r>
            <a:r>
              <a:rPr lang="he-IL" dirty="0"/>
              <a:t>.</a:t>
            </a:r>
          </a:p>
          <a:p>
            <a:pPr marL="0" marR="0" indent="0" algn="r" defTabSz="914400" rtl="1" eaLnBrk="1" fontAlgn="auto" latinLnBrk="0" hangingPunct="1">
              <a:lnSpc>
                <a:spcPct val="100000"/>
              </a:lnSpc>
              <a:spcBef>
                <a:spcPts val="0"/>
              </a:spcBef>
              <a:spcAft>
                <a:spcPts val="0"/>
              </a:spcAft>
              <a:buClrTx/>
              <a:buSzTx/>
              <a:buFontTx/>
              <a:buNone/>
              <a:tabLst/>
              <a:defRPr/>
            </a:pPr>
            <a:r>
              <a:rPr lang="ar-LB" dirty="0"/>
              <a:t>نفسح المجال لطالبين- 3 طلاب للمشاركة بإجاباتهم</a:t>
            </a:r>
            <a:r>
              <a:rPr lang="he-IL" baseline="0" dirty="0"/>
              <a:t>.</a:t>
            </a:r>
            <a:r>
              <a:rPr lang="ar-LB" baseline="0" dirty="0"/>
              <a:t>إذا دعت الحاجة، وتوفّر حسن الإصغاء من قِبل الطلّاب، بالإمكان فسح المجال لعدد أكبر من الطلّاب للمشاركة.</a:t>
            </a: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17</a:t>
            </a:fld>
            <a:endParaRPr lang="he-IL"/>
          </a:p>
        </p:txBody>
      </p:sp>
    </p:spTree>
    <p:extLst>
      <p:ext uri="{BB962C8B-B14F-4D97-AF65-F5344CB8AC3E}">
        <p14:creationId xmlns:p14="http://schemas.microsoft.com/office/powerpoint/2010/main" val="79440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1000"/>
              </a:spcBef>
              <a:spcAft>
                <a:spcPts val="0"/>
              </a:spcAft>
              <a:buClr>
                <a:schemeClr val="accent2"/>
              </a:buClr>
              <a:buSzPts val="2800"/>
              <a:buFontTx/>
              <a:buNone/>
              <a:tabLst/>
              <a:defRPr/>
            </a:pPr>
            <a:r>
              <a:rPr lang="ar-LB" sz="1200" dirty="0"/>
              <a:t>توجيه: تقرأ المعلّمة بصوت عالٍ مضمون المحادثة المرفقة </a:t>
            </a:r>
          </a:p>
          <a:p>
            <a:pPr marL="0" marR="0" lvl="0" indent="0" algn="r" defTabSz="914400" rtl="1" eaLnBrk="1" fontAlgn="auto" latinLnBrk="0" hangingPunct="1">
              <a:lnSpc>
                <a:spcPct val="100000"/>
              </a:lnSpc>
              <a:spcBef>
                <a:spcPts val="1000"/>
              </a:spcBef>
              <a:spcAft>
                <a:spcPts val="0"/>
              </a:spcAft>
              <a:buClr>
                <a:schemeClr val="accent2"/>
              </a:buClr>
              <a:buSzPts val="2800"/>
              <a:buFontTx/>
              <a:buNone/>
              <a:tabLst/>
              <a:defRPr/>
            </a:pPr>
            <a:r>
              <a:rPr lang="he-IL" sz="1200" baseline="0" dirty="0"/>
              <a:t>)</a:t>
            </a:r>
            <a:endParaRPr lang="he-IL" sz="1200" dirty="0"/>
          </a:p>
          <a:p>
            <a:pPr marL="0" lvl="0" indent="0">
              <a:lnSpc>
                <a:spcPct val="100000"/>
              </a:lnSpc>
              <a:spcBef>
                <a:spcPts val="1000"/>
              </a:spcBef>
              <a:spcAft>
                <a:spcPts val="0"/>
              </a:spcAft>
              <a:buClr>
                <a:schemeClr val="accent2"/>
              </a:buClr>
              <a:buSzPts val="2800"/>
              <a:buNone/>
            </a:pPr>
            <a:endParaRPr lang="he-IL" sz="1200" dirty="0"/>
          </a:p>
          <a:p>
            <a:pPr marL="0" lvl="0" indent="0">
              <a:lnSpc>
                <a:spcPct val="100000"/>
              </a:lnSpc>
              <a:spcBef>
                <a:spcPts val="1000"/>
              </a:spcBef>
              <a:spcAft>
                <a:spcPts val="0"/>
              </a:spcAft>
              <a:buClr>
                <a:schemeClr val="accent2"/>
              </a:buClr>
              <a:buSzPts val="2800"/>
              <a:buNone/>
            </a:pPr>
            <a:endParaRPr lang="he-IL" sz="1200" dirty="0"/>
          </a:p>
          <a:p>
            <a:pPr marL="0" lvl="0" indent="0">
              <a:lnSpc>
                <a:spcPct val="100000"/>
              </a:lnSpc>
              <a:spcBef>
                <a:spcPts val="1000"/>
              </a:spcBef>
              <a:spcAft>
                <a:spcPts val="0"/>
              </a:spcAft>
              <a:buClr>
                <a:schemeClr val="accent2"/>
              </a:buClr>
              <a:buSzPts val="2800"/>
              <a:buNone/>
            </a:pPr>
            <a:endParaRPr lang="he-IL" sz="1200" dirty="0"/>
          </a:p>
          <a:p>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18</a:t>
            </a:fld>
            <a:endParaRPr lang="he-IL"/>
          </a:p>
        </p:txBody>
      </p:sp>
    </p:spTree>
    <p:extLst>
      <p:ext uri="{BB962C8B-B14F-4D97-AF65-F5344CB8AC3E}">
        <p14:creationId xmlns:p14="http://schemas.microsoft.com/office/powerpoint/2010/main" val="455992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nSpc>
                <a:spcPct val="100000"/>
              </a:lnSpc>
              <a:spcAft>
                <a:spcPts val="0"/>
              </a:spcAft>
              <a:buSzPts val="2800"/>
              <a:buNone/>
            </a:pPr>
            <a:r>
              <a:rPr lang="ar-LB" sz="1200" dirty="0"/>
              <a:t>تخيّلوا أنّكم أنتم من تلقّيتم تلك الرّسالة، ضعوا أنفسكم مكان تلك الفتاة واكتبوا</a:t>
            </a:r>
            <a:r>
              <a:rPr lang="ar-LB" sz="1200" baseline="0" dirty="0"/>
              <a:t> في التشات إجاباتكم لهذا التوجّه.</a:t>
            </a:r>
            <a:endParaRPr lang="he-IL" sz="1200" baseline="0" dirty="0"/>
          </a:p>
          <a:p>
            <a:pPr marL="0" lvl="0" indent="0">
              <a:lnSpc>
                <a:spcPct val="100000"/>
              </a:lnSpc>
              <a:spcAft>
                <a:spcPts val="0"/>
              </a:spcAft>
              <a:buSzPts val="2800"/>
              <a:buNone/>
            </a:pPr>
            <a:endParaRPr lang="he-IL" sz="1200" dirty="0"/>
          </a:p>
          <a:p>
            <a:pPr marL="0" lvl="0" indent="0">
              <a:lnSpc>
                <a:spcPct val="100000"/>
              </a:lnSpc>
              <a:spcAft>
                <a:spcPts val="0"/>
              </a:spcAft>
              <a:buSzPts val="2800"/>
              <a:buNone/>
            </a:pPr>
            <a:r>
              <a:rPr lang="ar-LB" sz="1200" dirty="0"/>
              <a:t>أفسحوا المجال لمن يرغب من الطلاب بالمشاركة وشرح موقفه من خلال فتح المكرفون . بعد ذلك بإمكان طلاب آخرين التعليق والتطرّق</a:t>
            </a:r>
            <a:r>
              <a:rPr lang="ar-LB" sz="1200" baseline="0" dirty="0"/>
              <a:t> لما جاء في أقوال الطلّاب.</a:t>
            </a:r>
          </a:p>
          <a:p>
            <a:pPr marL="0" lvl="0" indent="0">
              <a:lnSpc>
                <a:spcPct val="100000"/>
              </a:lnSpc>
              <a:spcAft>
                <a:spcPts val="0"/>
              </a:spcAft>
              <a:buSzPts val="2800"/>
              <a:buNone/>
            </a:pPr>
            <a:endParaRPr lang="he-IL" sz="1200" dirty="0"/>
          </a:p>
          <a:p>
            <a:pPr marL="514350" lvl="0" indent="-514350">
              <a:lnSpc>
                <a:spcPct val="100000"/>
              </a:lnSpc>
              <a:spcBef>
                <a:spcPts val="1000"/>
              </a:spcBef>
              <a:spcAft>
                <a:spcPts val="0"/>
              </a:spcAft>
              <a:buClr>
                <a:schemeClr val="accent2"/>
              </a:buClr>
              <a:buSzPts val="2800"/>
              <a:buFont typeface="+mj-lt"/>
              <a:buAutoNum type="arabicPeriod"/>
            </a:pPr>
            <a:endParaRPr lang="he-IL" sz="1200" dirty="0"/>
          </a:p>
          <a:p>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19</a:t>
            </a:fld>
            <a:endParaRPr lang="he-IL"/>
          </a:p>
        </p:txBody>
      </p:sp>
    </p:spTree>
    <p:extLst>
      <p:ext uri="{BB962C8B-B14F-4D97-AF65-F5344CB8AC3E}">
        <p14:creationId xmlns:p14="http://schemas.microsoft.com/office/powerpoint/2010/main" val="1942182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1000"/>
              </a:spcBef>
              <a:spcAft>
                <a:spcPts val="0"/>
              </a:spcAft>
              <a:buClr>
                <a:schemeClr val="accent2"/>
              </a:buClr>
              <a:buSzPts val="2800"/>
              <a:buFontTx/>
              <a:buNone/>
              <a:tabLst/>
              <a:defRPr/>
            </a:pPr>
            <a:r>
              <a:rPr lang="ar-LB" sz="1200" dirty="0"/>
              <a:t>توجيه: تقرأ المعلّمة بصوت عالٍ مضمون المحادثة المرفقة </a:t>
            </a:r>
          </a:p>
          <a:p>
            <a:pPr marL="0" marR="0" lvl="0" indent="0" algn="r" defTabSz="914400" rtl="1" eaLnBrk="1" fontAlgn="auto" latinLnBrk="0" hangingPunct="1">
              <a:lnSpc>
                <a:spcPct val="100000"/>
              </a:lnSpc>
              <a:spcBef>
                <a:spcPts val="1000"/>
              </a:spcBef>
              <a:spcAft>
                <a:spcPts val="0"/>
              </a:spcAft>
              <a:buClr>
                <a:schemeClr val="accent2"/>
              </a:buClr>
              <a:buSzPts val="2800"/>
              <a:buFontTx/>
              <a:buNone/>
              <a:tabLst/>
              <a:defRPr/>
            </a:pPr>
            <a:r>
              <a:rPr lang="he-IL" sz="1200" baseline="0" dirty="0"/>
              <a:t>)</a:t>
            </a:r>
            <a:endParaRPr lang="he-IL" sz="1200" dirty="0"/>
          </a:p>
          <a:p>
            <a:pPr marL="0" lvl="0" indent="0">
              <a:lnSpc>
                <a:spcPct val="100000"/>
              </a:lnSpc>
              <a:spcBef>
                <a:spcPts val="1000"/>
              </a:spcBef>
              <a:spcAft>
                <a:spcPts val="0"/>
              </a:spcAft>
              <a:buClr>
                <a:schemeClr val="accent2"/>
              </a:buClr>
              <a:buSzPts val="2800"/>
              <a:buNone/>
            </a:pPr>
            <a:endParaRPr lang="he-IL" sz="1200" dirty="0"/>
          </a:p>
          <a:p>
            <a:pPr marL="0" lvl="0" indent="0">
              <a:lnSpc>
                <a:spcPct val="100000"/>
              </a:lnSpc>
              <a:spcBef>
                <a:spcPts val="1000"/>
              </a:spcBef>
              <a:spcAft>
                <a:spcPts val="0"/>
              </a:spcAft>
              <a:buClr>
                <a:schemeClr val="accent2"/>
              </a:buClr>
              <a:buSzPts val="2800"/>
              <a:buNone/>
            </a:pPr>
            <a:endParaRPr lang="he-IL" sz="1200" dirty="0"/>
          </a:p>
          <a:p>
            <a:pPr marL="0" lvl="0" indent="0">
              <a:lnSpc>
                <a:spcPct val="100000"/>
              </a:lnSpc>
              <a:spcBef>
                <a:spcPts val="1000"/>
              </a:spcBef>
              <a:spcAft>
                <a:spcPts val="0"/>
              </a:spcAft>
              <a:buClr>
                <a:schemeClr val="accent2"/>
              </a:buClr>
              <a:buSzPts val="2800"/>
              <a:buNone/>
            </a:pPr>
            <a:endParaRPr lang="he-IL" sz="1200" dirty="0"/>
          </a:p>
          <a:p>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20</a:t>
            </a:fld>
            <a:endParaRPr lang="he-IL"/>
          </a:p>
        </p:txBody>
      </p:sp>
    </p:spTree>
    <p:extLst>
      <p:ext uri="{BB962C8B-B14F-4D97-AF65-F5344CB8AC3E}">
        <p14:creationId xmlns:p14="http://schemas.microsoft.com/office/powerpoint/2010/main" val="2569463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nSpc>
                <a:spcPct val="100000"/>
              </a:lnSpc>
              <a:spcAft>
                <a:spcPts val="0"/>
              </a:spcAft>
              <a:buSzPts val="2800"/>
              <a:buNone/>
            </a:pPr>
            <a:r>
              <a:rPr lang="ar-LB" sz="1200" dirty="0"/>
              <a:t>تخيّلوا أنّكم أنتم من تلقّيتم تلك الرّسالة، ضعوا أنفسكم مكان تلك الشّاب واكتبوا في التشات إجاباتكم لهذا التوجّه.</a:t>
            </a:r>
          </a:p>
          <a:p>
            <a:pPr marL="0" lvl="0" indent="0">
              <a:lnSpc>
                <a:spcPct val="100000"/>
              </a:lnSpc>
              <a:spcAft>
                <a:spcPts val="0"/>
              </a:spcAft>
              <a:buSzPts val="2800"/>
              <a:buNone/>
            </a:pPr>
            <a:endParaRPr lang="ar-LB" sz="1200" dirty="0"/>
          </a:p>
          <a:p>
            <a:pPr marL="0" lvl="0" indent="0">
              <a:lnSpc>
                <a:spcPct val="100000"/>
              </a:lnSpc>
              <a:spcAft>
                <a:spcPts val="0"/>
              </a:spcAft>
              <a:buSzPts val="2800"/>
              <a:buNone/>
            </a:pPr>
            <a:r>
              <a:rPr lang="ar-LB" sz="1200" dirty="0"/>
              <a:t>أفسحوا المجال لمن يرغب من الطلاب بالمشاركة وشرح موقفه من خلال فتح المكرفون . بعد ذلك بإمكان طلاب آخرين التعليق والتطرّق لما جاء في أقوال الطلّاب.</a:t>
            </a:r>
          </a:p>
          <a:p>
            <a:pPr marL="0" lvl="0" indent="0">
              <a:lnSpc>
                <a:spcPct val="100000"/>
              </a:lnSpc>
              <a:spcBef>
                <a:spcPts val="1000"/>
              </a:spcBef>
              <a:spcAft>
                <a:spcPts val="0"/>
              </a:spcAft>
              <a:buClr>
                <a:schemeClr val="accent2"/>
              </a:buClr>
              <a:buSzPts val="2800"/>
              <a:buNone/>
            </a:pPr>
            <a:endParaRPr lang="he-IL" sz="1200"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21</a:t>
            </a:fld>
            <a:endParaRPr lang="he-IL"/>
          </a:p>
        </p:txBody>
      </p:sp>
    </p:spTree>
    <p:extLst>
      <p:ext uri="{BB962C8B-B14F-4D97-AF65-F5344CB8AC3E}">
        <p14:creationId xmlns:p14="http://schemas.microsoft.com/office/powerpoint/2010/main" val="2783370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LB" dirty="0"/>
              <a:t>المهمّة</a:t>
            </a:r>
            <a:r>
              <a:rPr lang="ar-LB" baseline="0" dirty="0"/>
              <a:t> إختيارية ، المربّية تقرر حولها</a:t>
            </a:r>
            <a:endParaRPr lang="he-IL" dirty="0"/>
          </a:p>
        </p:txBody>
      </p:sp>
      <p:sp>
        <p:nvSpPr>
          <p:cNvPr id="4" name="מציין מיקום של מספר שקופית 3"/>
          <p:cNvSpPr>
            <a:spLocks noGrp="1"/>
          </p:cNvSpPr>
          <p:nvPr>
            <p:ph type="sldNum" sz="quarter" idx="10"/>
          </p:nvPr>
        </p:nvSpPr>
        <p:spPr/>
        <p:txBody>
          <a:bodyPr/>
          <a:lstStyle/>
          <a:p>
            <a:fld id="{E6DF83E7-A828-4E18-9E21-DA925548D1ED}" type="slidenum">
              <a:rPr lang="he-IL" smtClean="0"/>
              <a:pPr/>
              <a:t>22</a:t>
            </a:fld>
            <a:endParaRPr lang="he-IL"/>
          </a:p>
        </p:txBody>
      </p:sp>
    </p:spTree>
    <p:extLst>
      <p:ext uri="{BB962C8B-B14F-4D97-AF65-F5344CB8AC3E}">
        <p14:creationId xmlns:p14="http://schemas.microsoft.com/office/powerpoint/2010/main" val="1713982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ar-JO" dirty="0">
                <a:latin typeface="Calibri" panose="020F0502020204030204" pitchFamily="34" charset="0"/>
                <a:cs typeface="Calibri" panose="020F0502020204030204" pitchFamily="34" charset="0"/>
              </a:rPr>
              <a:t>ندعو بعض الطّلاب للمُشاركةِ بما لديهم، نسأل مع ماذا ستخرجُ من هذا الدّرس؟ </a:t>
            </a:r>
          </a:p>
          <a:p>
            <a:r>
              <a:rPr lang="ar-JO" dirty="0">
                <a:latin typeface="Calibri" panose="020F0502020204030204" pitchFamily="34" charset="0"/>
                <a:cs typeface="Calibri" panose="020F0502020204030204" pitchFamily="34" charset="0"/>
              </a:rPr>
              <a:t>يمكن التنفيذُ بواسطة التشات .</a:t>
            </a:r>
            <a:endParaRPr lang="he-IL" dirty="0">
              <a:latin typeface="Calibri" panose="020F0502020204030204" pitchFamily="34" charset="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808F44F7-F52C-4561-88DE-AA445A3B8C37}" type="slidenum">
              <a:rPr lang="he-IL" smtClean="0"/>
              <a:t>24</a:t>
            </a:fld>
            <a:endParaRPr lang="he-IL"/>
          </a:p>
        </p:txBody>
      </p:sp>
    </p:spTree>
    <p:extLst>
      <p:ext uri="{BB962C8B-B14F-4D97-AF65-F5344CB8AC3E}">
        <p14:creationId xmlns:p14="http://schemas.microsoft.com/office/powerpoint/2010/main" val="3045115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68D0241-A22E-46EF-B414-AE6B9B97DEEC}" type="datetimeFigureOut">
              <a:rPr lang="he-IL" smtClean="0">
                <a:solidFill>
                  <a:srgbClr val="E7E6E6"/>
                </a:solidFill>
              </a:rPr>
              <a:pPr/>
              <a:t>ח'/אלול/תש"פ</a:t>
            </a:fld>
            <a:endParaRPr lang="he-IL">
              <a:solidFill>
                <a:srgbClr val="E7E6E6"/>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F2E4C521-900B-4440-BC7F-62324647316E}" type="slidenum">
              <a:rPr lang="he-IL" smtClean="0"/>
              <a:pPr/>
              <a:t>‹#›</a:t>
            </a:fld>
            <a:endParaRPr lang="he-IL"/>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he-IL">
              <a:solidFill>
                <a:srgbClr val="E7E6E6"/>
              </a:solidFill>
            </a:endParaRPr>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1874837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5" name="Footer Placeholder 4"/>
          <p:cNvSpPr>
            <a:spLocks noGrp="1"/>
          </p:cNvSpPr>
          <p:nvPr>
            <p:ph type="ftr" sz="quarter" idx="11"/>
          </p:nvPr>
        </p:nvSpPr>
        <p:spPr/>
        <p:txBody>
          <a:bodyPr/>
          <a:lstStyle/>
          <a:p>
            <a:endParaRPr lang="he-IL">
              <a:solidFill>
                <a:srgbClr val="C8ECF3"/>
              </a:solidFill>
            </a:endParaRPr>
          </a:p>
        </p:txBody>
      </p:sp>
      <p:sp>
        <p:nvSpPr>
          <p:cNvPr id="6" name="Slide Number Placeholder 5"/>
          <p:cNvSpPr>
            <a:spLocks noGrp="1"/>
          </p:cNvSpPr>
          <p:nvPr>
            <p:ph type="sldNum" sz="quarter" idx="12"/>
          </p:nvPr>
        </p:nvSpPr>
        <p:spPr/>
        <p:txBody>
          <a:bodyPr/>
          <a:lstStyle/>
          <a:p>
            <a:fld id="{F2E4C521-900B-4440-BC7F-62324647316E}" type="slidenum">
              <a:rPr lang="he-IL" smtClean="0">
                <a:solidFill>
                  <a:srgbClr val="C8ECF3"/>
                </a:solidFill>
              </a:rPr>
              <a:pPr/>
              <a:t>‹#›</a:t>
            </a:fld>
            <a:endParaRPr lang="he-IL">
              <a:solidFill>
                <a:srgbClr val="C8ECF3"/>
              </a:solidFill>
            </a:endParaRPr>
          </a:p>
        </p:txBody>
      </p:sp>
      <p:sp>
        <p:nvSpPr>
          <p:cNvPr id="7" name="Title 6"/>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21244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9" name="Date Placeholder 8"/>
          <p:cNvSpPr>
            <a:spLocks noGrp="1"/>
          </p:cNvSpPr>
          <p:nvPr>
            <p:ph type="dt" sz="half" idx="10"/>
          </p:nvPr>
        </p:nvSpPr>
        <p:spPr/>
        <p:txBody>
          <a:bodyPr/>
          <a:lstStyle>
            <a:lvl1pPr>
              <a:defRPr>
                <a:solidFill>
                  <a:srgbClr val="FFFFFF"/>
                </a:solidFill>
              </a:defRPr>
            </a:lvl1pPr>
          </a:lstStyle>
          <a:p>
            <a:fld id="{C68D0241-A22E-46EF-B414-AE6B9B97DEEC}" type="datetimeFigureOut">
              <a:rPr lang="he-IL" smtClean="0"/>
              <a:pPr/>
              <a:t>ח'/אלול/תש"פ</a:t>
            </a:fld>
            <a:endParaRPr lang="he-IL"/>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2E4C521-900B-4440-BC7F-62324647316E}" type="slidenum">
              <a:rPr lang="he-IL" smtClean="0">
                <a:solidFill>
                  <a:srgbClr val="E7E6E6"/>
                </a:solidFill>
              </a:rPr>
              <a:pPr/>
              <a:t>‹#›</a:t>
            </a:fld>
            <a:endParaRPr lang="he-IL">
              <a:solidFill>
                <a:srgbClr val="E7E6E6"/>
              </a:solidFill>
            </a:endParaRPr>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he-IL"/>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119729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6" name="Footer Placeholder 5"/>
          <p:cNvSpPr>
            <a:spLocks noGrp="1"/>
          </p:cNvSpPr>
          <p:nvPr>
            <p:ph type="ftr" sz="quarter" idx="11"/>
          </p:nvPr>
        </p:nvSpPr>
        <p:spPr/>
        <p:txBody>
          <a:bodyPr/>
          <a:lstStyle/>
          <a:p>
            <a:endParaRPr lang="he-IL">
              <a:solidFill>
                <a:srgbClr val="C8ECF3"/>
              </a:solidFill>
            </a:endParaRPr>
          </a:p>
        </p:txBody>
      </p:sp>
      <p:sp>
        <p:nvSpPr>
          <p:cNvPr id="7" name="Slide Number Placeholder 6"/>
          <p:cNvSpPr>
            <a:spLocks noGrp="1"/>
          </p:cNvSpPr>
          <p:nvPr>
            <p:ph type="sldNum" sz="quarter" idx="12"/>
          </p:nvPr>
        </p:nvSpPr>
        <p:spPr/>
        <p:txBody>
          <a:bodyPr/>
          <a:lstStyle/>
          <a:p>
            <a:fld id="{F2E4C521-900B-4440-BC7F-62324647316E}" type="slidenum">
              <a:rPr lang="he-IL" smtClean="0">
                <a:solidFill>
                  <a:srgbClr val="C8ECF3"/>
                </a:solidFill>
              </a:rPr>
              <a:pPr/>
              <a:t>‹#›</a:t>
            </a:fld>
            <a:endParaRPr lang="he-IL">
              <a:solidFill>
                <a:srgbClr val="C8ECF3"/>
              </a:solidFill>
            </a:endParaRPr>
          </a:p>
        </p:txBody>
      </p:sp>
      <p:sp>
        <p:nvSpPr>
          <p:cNvPr id="8" name="Title 7"/>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4125165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8" name="Footer Placeholder 7"/>
          <p:cNvSpPr>
            <a:spLocks noGrp="1"/>
          </p:cNvSpPr>
          <p:nvPr>
            <p:ph type="ftr" sz="quarter" idx="11"/>
          </p:nvPr>
        </p:nvSpPr>
        <p:spPr/>
        <p:txBody>
          <a:bodyPr/>
          <a:lstStyle/>
          <a:p>
            <a:endParaRPr lang="he-IL">
              <a:solidFill>
                <a:srgbClr val="C8ECF3"/>
              </a:solidFill>
            </a:endParaRPr>
          </a:p>
        </p:txBody>
      </p:sp>
      <p:sp>
        <p:nvSpPr>
          <p:cNvPr id="9" name="Slide Number Placeholder 8"/>
          <p:cNvSpPr>
            <a:spLocks noGrp="1"/>
          </p:cNvSpPr>
          <p:nvPr>
            <p:ph type="sldNum" sz="quarter" idx="12"/>
          </p:nvPr>
        </p:nvSpPr>
        <p:spPr/>
        <p:txBody>
          <a:bodyPr/>
          <a:lstStyle/>
          <a:p>
            <a:fld id="{F2E4C521-900B-4440-BC7F-62324647316E}" type="slidenum">
              <a:rPr lang="he-IL" smtClean="0">
                <a:solidFill>
                  <a:srgbClr val="C8ECF3"/>
                </a:solidFill>
              </a:rPr>
              <a:pPr/>
              <a:t>‹#›</a:t>
            </a:fld>
            <a:endParaRPr lang="he-IL">
              <a:solidFill>
                <a:srgbClr val="C8ECF3"/>
              </a:solidFill>
            </a:endParaRPr>
          </a:p>
        </p:txBody>
      </p:sp>
      <p:sp>
        <p:nvSpPr>
          <p:cNvPr id="10" name="Title 9"/>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206772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4" name="Footer Placeholder 3"/>
          <p:cNvSpPr>
            <a:spLocks noGrp="1"/>
          </p:cNvSpPr>
          <p:nvPr>
            <p:ph type="ftr" sz="quarter" idx="11"/>
          </p:nvPr>
        </p:nvSpPr>
        <p:spPr/>
        <p:txBody>
          <a:bodyPr/>
          <a:lstStyle/>
          <a:p>
            <a:endParaRPr lang="he-IL">
              <a:solidFill>
                <a:srgbClr val="C8ECF3"/>
              </a:solidFill>
            </a:endParaRPr>
          </a:p>
        </p:txBody>
      </p:sp>
      <p:sp>
        <p:nvSpPr>
          <p:cNvPr id="5" name="Slide Number Placeholder 4"/>
          <p:cNvSpPr>
            <a:spLocks noGrp="1"/>
          </p:cNvSpPr>
          <p:nvPr>
            <p:ph type="sldNum" sz="quarter" idx="12"/>
          </p:nvPr>
        </p:nvSpPr>
        <p:spPr/>
        <p:txBody>
          <a:bodyPr/>
          <a:lstStyle/>
          <a:p>
            <a:fld id="{F2E4C521-900B-4440-BC7F-62324647316E}" type="slidenum">
              <a:rPr lang="he-IL" smtClean="0">
                <a:solidFill>
                  <a:srgbClr val="C8ECF3"/>
                </a:solidFill>
              </a:rPr>
              <a:pPr/>
              <a:t>‹#›</a:t>
            </a:fld>
            <a:endParaRPr lang="he-IL">
              <a:solidFill>
                <a:srgbClr val="C8ECF3"/>
              </a:solidFill>
            </a:endParaRPr>
          </a:p>
        </p:txBody>
      </p:sp>
      <p:sp>
        <p:nvSpPr>
          <p:cNvPr id="6" name="Title 5"/>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1275102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Date Placeholder 1"/>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3" name="Footer Placeholder 2"/>
          <p:cNvSpPr>
            <a:spLocks noGrp="1"/>
          </p:cNvSpPr>
          <p:nvPr>
            <p:ph type="ftr" sz="quarter" idx="11"/>
          </p:nvPr>
        </p:nvSpPr>
        <p:spPr/>
        <p:txBody>
          <a:bodyPr/>
          <a:lstStyle/>
          <a:p>
            <a:endParaRPr lang="he-IL">
              <a:solidFill>
                <a:srgbClr val="C8ECF3"/>
              </a:solidFill>
            </a:endParaRPr>
          </a:p>
        </p:txBody>
      </p:sp>
      <p:sp>
        <p:nvSpPr>
          <p:cNvPr id="4" name="Slide Number Placeholder 3"/>
          <p:cNvSpPr>
            <a:spLocks noGrp="1"/>
          </p:cNvSpPr>
          <p:nvPr>
            <p:ph type="sldNum" sz="quarter" idx="12"/>
          </p:nvPr>
        </p:nvSpPr>
        <p:spPr/>
        <p:txBody>
          <a:bodyPr/>
          <a:lstStyle/>
          <a:p>
            <a:fld id="{F2E4C521-900B-4440-BC7F-62324647316E}" type="slidenum">
              <a:rPr lang="he-IL" smtClean="0">
                <a:solidFill>
                  <a:srgbClr val="C8ECF3"/>
                </a:solidFill>
              </a:rPr>
              <a:pPr/>
              <a:t>‹#›</a:t>
            </a:fld>
            <a:endParaRPr lang="he-IL">
              <a:solidFill>
                <a:srgbClr val="C8ECF3"/>
              </a:solidFill>
            </a:endParaRPr>
          </a:p>
        </p:txBody>
      </p:sp>
    </p:spTree>
    <p:extLst>
      <p:ext uri="{BB962C8B-B14F-4D97-AF65-F5344CB8AC3E}">
        <p14:creationId xmlns:p14="http://schemas.microsoft.com/office/powerpoint/2010/main" val="1720080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6" name="Footer Placeholder 5"/>
          <p:cNvSpPr>
            <a:spLocks noGrp="1"/>
          </p:cNvSpPr>
          <p:nvPr>
            <p:ph type="ftr" sz="quarter" idx="11"/>
          </p:nvPr>
        </p:nvSpPr>
        <p:spPr/>
        <p:txBody>
          <a:bodyPr/>
          <a:lstStyle/>
          <a:p>
            <a:endParaRPr lang="he-IL">
              <a:solidFill>
                <a:srgbClr val="C8ECF3"/>
              </a:solidFill>
            </a:endParaRP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2E4C521-900B-4440-BC7F-62324647316E}" type="slidenum">
              <a:rPr lang="he-IL" smtClean="0"/>
              <a:pPr/>
              <a:t>‹#›</a:t>
            </a:fld>
            <a:endParaRPr lang="he-IL"/>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5298244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68D0241-A22E-46EF-B414-AE6B9B97DEEC}" type="datetimeFigureOut">
              <a:rPr lang="he-IL" smtClean="0">
                <a:solidFill>
                  <a:srgbClr val="E7E6E6"/>
                </a:solidFill>
              </a:rPr>
              <a:pPr/>
              <a:t>ח'/אלול/תש"פ</a:t>
            </a:fld>
            <a:endParaRPr lang="he-IL">
              <a:solidFill>
                <a:srgbClr val="E7E6E6"/>
              </a:solidFill>
            </a:endParaRPr>
          </a:p>
        </p:txBody>
      </p:sp>
      <p:sp>
        <p:nvSpPr>
          <p:cNvPr id="6" name="Footer Placeholder 5"/>
          <p:cNvSpPr>
            <a:spLocks noGrp="1"/>
          </p:cNvSpPr>
          <p:nvPr>
            <p:ph type="ftr" sz="quarter" idx="11"/>
          </p:nvPr>
        </p:nvSpPr>
        <p:spPr/>
        <p:txBody>
          <a:bodyPr/>
          <a:lstStyle/>
          <a:p>
            <a:endParaRPr lang="he-IL">
              <a:solidFill>
                <a:srgbClr val="E7E6E6"/>
              </a:solidFill>
            </a:endParaRPr>
          </a:p>
        </p:txBody>
      </p:sp>
      <p:sp>
        <p:nvSpPr>
          <p:cNvPr id="7" name="Slide Number Placeholder 6"/>
          <p:cNvSpPr>
            <a:spLocks noGrp="1"/>
          </p:cNvSpPr>
          <p:nvPr>
            <p:ph type="sldNum" sz="quarter" idx="12"/>
          </p:nvPr>
        </p:nvSpPr>
        <p:spPr/>
        <p:txBody>
          <a:bodyPr/>
          <a:lstStyle/>
          <a:p>
            <a:fld id="{F2E4C521-900B-4440-BC7F-62324647316E}" type="slidenum">
              <a:rPr lang="he-IL" smtClean="0">
                <a:solidFill>
                  <a:srgbClr val="E7E6E6"/>
                </a:solidFill>
              </a:rPr>
              <a:pPr/>
              <a:t>‹#›</a:t>
            </a:fld>
            <a:endParaRPr lang="he-IL">
              <a:solidFill>
                <a:srgbClr val="E7E6E6"/>
              </a:solidFill>
            </a:endParaRPr>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75550385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5" name="Footer Placeholder 4"/>
          <p:cNvSpPr>
            <a:spLocks noGrp="1"/>
          </p:cNvSpPr>
          <p:nvPr>
            <p:ph type="ftr" sz="quarter" idx="11"/>
          </p:nvPr>
        </p:nvSpPr>
        <p:spPr/>
        <p:txBody>
          <a:bodyPr/>
          <a:lstStyle/>
          <a:p>
            <a:endParaRPr lang="he-IL">
              <a:solidFill>
                <a:srgbClr val="C8ECF3"/>
              </a:solidFill>
            </a:endParaRPr>
          </a:p>
        </p:txBody>
      </p:sp>
      <p:sp>
        <p:nvSpPr>
          <p:cNvPr id="6" name="Slide Number Placeholder 5"/>
          <p:cNvSpPr>
            <a:spLocks noGrp="1"/>
          </p:cNvSpPr>
          <p:nvPr>
            <p:ph type="sldNum" sz="quarter" idx="12"/>
          </p:nvPr>
        </p:nvSpPr>
        <p:spPr/>
        <p:txBody>
          <a:bodyPr/>
          <a:lstStyle/>
          <a:p>
            <a:fld id="{F2E4C521-900B-4440-BC7F-62324647316E}" type="slidenum">
              <a:rPr lang="he-IL" smtClean="0">
                <a:solidFill>
                  <a:srgbClr val="C8ECF3"/>
                </a:solidFill>
              </a:rPr>
              <a:pPr/>
              <a:t>‹#›</a:t>
            </a:fld>
            <a:endParaRPr lang="he-IL">
              <a:solidFill>
                <a:srgbClr val="C8ECF3"/>
              </a:solidFill>
            </a:endParaRPr>
          </a:p>
        </p:txBody>
      </p:sp>
    </p:spTree>
    <p:extLst>
      <p:ext uri="{BB962C8B-B14F-4D97-AF65-F5344CB8AC3E}">
        <p14:creationId xmlns:p14="http://schemas.microsoft.com/office/powerpoint/2010/main" val="45715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Vertical Title 1"/>
          <p:cNvSpPr>
            <a:spLocks noGrp="1"/>
          </p:cNvSpPr>
          <p:nvPr>
            <p:ph type="title" orient="vert"/>
          </p:nvPr>
        </p:nvSpPr>
        <p:spPr>
          <a:xfrm>
            <a:off x="9550400" y="274639"/>
            <a:ext cx="2235200" cy="5851525"/>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5" name="Footer Placeholder 4"/>
          <p:cNvSpPr>
            <a:spLocks noGrp="1"/>
          </p:cNvSpPr>
          <p:nvPr>
            <p:ph type="ftr" sz="quarter" idx="11"/>
          </p:nvPr>
        </p:nvSpPr>
        <p:spPr/>
        <p:txBody>
          <a:bodyPr/>
          <a:lstStyle/>
          <a:p>
            <a:endParaRPr lang="he-IL">
              <a:solidFill>
                <a:srgbClr val="C8ECF3"/>
              </a:solidFill>
            </a:endParaRP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2E4C521-900B-4440-BC7F-62324647316E}" type="slidenum">
              <a:rPr lang="he-IL" smtClean="0">
                <a:solidFill>
                  <a:srgbClr val="E7E6E6"/>
                </a:solidFill>
              </a:rPr>
              <a:pPr/>
              <a:t>‹#›</a:t>
            </a:fld>
            <a:endParaRPr lang="he-IL">
              <a:solidFill>
                <a:srgbClr val="E7E6E6"/>
              </a:solidFill>
            </a:endParaRPr>
          </a:p>
        </p:txBody>
      </p:sp>
    </p:spTree>
    <p:extLst>
      <p:ext uri="{BB962C8B-B14F-4D97-AF65-F5344CB8AC3E}">
        <p14:creationId xmlns:p14="http://schemas.microsoft.com/office/powerpoint/2010/main" val="119236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203199" y="152401"/>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Placeholder 1"/>
          <p:cNvSpPr>
            <a:spLocks noGrp="1"/>
          </p:cNvSpPr>
          <p:nvPr>
            <p:ph type="title"/>
          </p:nvPr>
        </p:nvSpPr>
        <p:spPr>
          <a:xfrm>
            <a:off x="508000" y="355847"/>
            <a:ext cx="11175013" cy="1054394"/>
          </a:xfrm>
          <a:prstGeom prst="rect">
            <a:avLst/>
          </a:prstGeom>
        </p:spPr>
        <p:txBody>
          <a:bodyPr vert="horz" lIns="91440" tIns="45720" rIns="91440" bIns="45720" rtlCol="0" anchor="ctr">
            <a:no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C68D0241-A22E-46EF-B414-AE6B9B97DEEC}" type="datetimeFigureOut">
              <a:rPr lang="he-IL" smtClean="0">
                <a:solidFill>
                  <a:srgbClr val="C8ECF3"/>
                </a:solidFill>
              </a:rPr>
              <a:pPr/>
              <a:t>ח'/אלול/תש"פ</a:t>
            </a:fld>
            <a:endParaRPr lang="he-IL">
              <a:solidFill>
                <a:srgbClr val="C8ECF3"/>
              </a:solidFill>
            </a:endParaRPr>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he-IL">
              <a:solidFill>
                <a:srgbClr val="C8ECF3"/>
              </a:solidFill>
            </a:endParaRPr>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F2E4C521-900B-4440-BC7F-62324647316E}" type="slidenum">
              <a:rPr lang="he-IL" smtClean="0">
                <a:solidFill>
                  <a:srgbClr val="C8ECF3"/>
                </a:solidFill>
              </a:rPr>
              <a:pPr/>
              <a:t>‹#›</a:t>
            </a:fld>
            <a:endParaRPr lang="he-IL">
              <a:solidFill>
                <a:srgbClr val="C8ECF3"/>
              </a:solidFill>
            </a:endParaRPr>
          </a:p>
        </p:txBody>
      </p:sp>
    </p:spTree>
    <p:extLst>
      <p:ext uri="{BB962C8B-B14F-4D97-AF65-F5344CB8AC3E}">
        <p14:creationId xmlns:p14="http://schemas.microsoft.com/office/powerpoint/2010/main" val="4072815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r" defTabSz="914400" rtl="1"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r" defTabSz="914400" rtl="1"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r" defTabSz="914400" rtl="1"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r" defTabSz="914400" rtl="1"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r" defTabSz="914400" rtl="1"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r" defTabSz="914400" rtl="1"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r" defTabSz="914400" rtl="1"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r" defTabSz="914400" rtl="1"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r" defTabSz="914400" rtl="1"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eyda.education.gov.il/files/shefi/cherum/corona/Aravit_Aklim_Kita_Mekuvan.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9347200" y="1082910"/>
            <a:ext cx="2641600" cy="2798850"/>
          </a:xfrm>
        </p:spPr>
        <p:txBody>
          <a:bodyPr>
            <a:normAutofit fontScale="77500" lnSpcReduction="20000"/>
          </a:bodyPr>
          <a:lstStyle/>
          <a:p>
            <a:pPr algn="ctr"/>
            <a:r>
              <a:rPr lang="ar-SA" sz="4800" b="1" spc="0" dirty="0">
                <a:solidFill>
                  <a:schemeClr val="tx1"/>
                </a:solidFill>
                <a:latin typeface="Arial" panose="020B0604020202020204" pitchFamily="34" charset="0"/>
                <a:ea typeface="+mj-ea"/>
                <a:cs typeface="Arial" panose="020B0604020202020204" pitchFamily="34" charset="0"/>
              </a:rPr>
              <a:t>معضلات مِن الحياة ودَعْم الأصدقاء </a:t>
            </a:r>
            <a:r>
              <a:rPr lang="ar-LB" sz="4800" b="1" spc="0" dirty="0">
                <a:solidFill>
                  <a:schemeClr val="tx1"/>
                </a:solidFill>
                <a:latin typeface="Arial" panose="020B0604020202020204" pitchFamily="34" charset="0"/>
                <a:ea typeface="+mj-ea"/>
                <a:cs typeface="Arial" panose="020B0604020202020204" pitchFamily="34" charset="0"/>
              </a:rPr>
              <a:t>الصّفوف العاشرة –الثّاني عشر</a:t>
            </a:r>
            <a:endParaRPr lang="he-IL" sz="4400" b="1" dirty="0">
              <a:solidFill>
                <a:schemeClr val="tx1"/>
              </a:solidFill>
            </a:endParaRPr>
          </a:p>
        </p:txBody>
      </p:sp>
      <p:sp>
        <p:nvSpPr>
          <p:cNvPr id="2" name="כותרת 1"/>
          <p:cNvSpPr>
            <a:spLocks noGrp="1"/>
          </p:cNvSpPr>
          <p:nvPr>
            <p:ph type="title"/>
          </p:nvPr>
        </p:nvSpPr>
        <p:spPr>
          <a:xfrm>
            <a:off x="1041010" y="1783907"/>
            <a:ext cx="7273465" cy="1828800"/>
          </a:xfrm>
        </p:spPr>
        <p:txBody>
          <a:bodyPr/>
          <a:lstStyle/>
          <a:p>
            <a:pPr algn="ctr"/>
            <a:r>
              <a:rPr lang="ar-JO" sz="4400" dirty="0">
                <a:solidFill>
                  <a:prstClr val="black"/>
                </a:solidFill>
                <a:latin typeface="Calibri" panose="020F0502020204030204" pitchFamily="34" charset="0"/>
                <a:cs typeface="Calibri" panose="020F0502020204030204" pitchFamily="34" charset="0"/>
              </a:rPr>
              <a:t>درسُ مهاراتٍ حياتيّةٍ تزامنيّ مُحَوسب</a:t>
            </a:r>
            <a:br>
              <a:rPr lang="he-IL" sz="5500" dirty="0">
                <a:solidFill>
                  <a:prstClr val="black"/>
                </a:solidFill>
                <a:latin typeface="Calibri" panose="020F0502020204030204" pitchFamily="34" charset="0"/>
                <a:cs typeface="Calibri" panose="020F0502020204030204" pitchFamily="34" charset="0"/>
              </a:rPr>
            </a:br>
            <a:r>
              <a:rPr lang="ar-JO" sz="3200" dirty="0">
                <a:solidFill>
                  <a:prstClr val="black"/>
                </a:solidFill>
                <a:latin typeface="Calibri" panose="020F0502020204030204" pitchFamily="34" charset="0"/>
                <a:cs typeface="Calibri" panose="020F0502020204030204" pitchFamily="34" charset="0"/>
              </a:rPr>
              <a:t>البعيد هو القريب الجديد!</a:t>
            </a:r>
            <a:endParaRPr lang="he-IL" sz="3200" dirty="0">
              <a:solidFill>
                <a:schemeClr val="tx1"/>
              </a:solidFill>
            </a:endParaRPr>
          </a:p>
        </p:txBody>
      </p:sp>
      <p:pic>
        <p:nvPicPr>
          <p:cNvPr id="4" name="תמונה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1712" y="190735"/>
            <a:ext cx="7762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מלבן 5"/>
          <p:cNvSpPr/>
          <p:nvPr/>
        </p:nvSpPr>
        <p:spPr>
          <a:xfrm>
            <a:off x="3728864" y="879410"/>
            <a:ext cx="2141984" cy="553998"/>
          </a:xfrm>
          <a:prstGeom prst="rect">
            <a:avLst/>
          </a:prstGeom>
        </p:spPr>
        <p:txBody>
          <a:bodyPr wrap="square">
            <a:spAutoFit/>
          </a:bodyPr>
          <a:lstStyle/>
          <a:p>
            <a:pPr algn="ctr"/>
            <a:r>
              <a:rPr lang="he-IL" sz="1000" b="1" dirty="0">
                <a:solidFill>
                  <a:prstClr val="black"/>
                </a:solidFill>
              </a:rPr>
              <a:t>משרד החינוך</a:t>
            </a:r>
          </a:p>
          <a:p>
            <a:pPr algn="ctr"/>
            <a:r>
              <a:rPr lang="he-IL" sz="1000" b="1" dirty="0" err="1">
                <a:solidFill>
                  <a:prstClr val="black"/>
                </a:solidFill>
              </a:rPr>
              <a:t>מינהל</a:t>
            </a:r>
            <a:r>
              <a:rPr lang="he-IL" sz="1000" b="1" dirty="0">
                <a:solidFill>
                  <a:prstClr val="black"/>
                </a:solidFill>
              </a:rPr>
              <a:t> פדגוגי</a:t>
            </a:r>
            <a:endParaRPr lang="en-US" sz="1000" dirty="0">
              <a:solidFill>
                <a:prstClr val="black"/>
              </a:solidFill>
            </a:endParaRPr>
          </a:p>
          <a:p>
            <a:pPr algn="ctr"/>
            <a:r>
              <a:rPr lang="he-IL" sz="1000" b="1" dirty="0">
                <a:solidFill>
                  <a:prstClr val="black"/>
                </a:solidFill>
              </a:rPr>
              <a:t>אגף בכיר שירות פסיכולוגי ייעוצי</a:t>
            </a:r>
          </a:p>
        </p:txBody>
      </p:sp>
      <p:pic>
        <p:nvPicPr>
          <p:cNvPr id="1026" name="Picture 2" descr="Heart, Love, Keyboard, Enter, Button, Computer, Lapto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6568" y="3612707"/>
            <a:ext cx="3886576" cy="2582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01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508000" y="1990005"/>
            <a:ext cx="11210524" cy="4512148"/>
          </a:xfrm>
        </p:spPr>
        <p:txBody>
          <a:bodyPr>
            <a:noAutofit/>
          </a:bodyPr>
          <a:lstStyle/>
          <a:p>
            <a:pPr marL="571500" indent="-571500">
              <a:buClr>
                <a:schemeClr val="accent1">
                  <a:lumMod val="50000"/>
                </a:schemeClr>
              </a:buClr>
              <a:buFont typeface="Wingdings" panose="05000000000000000000" pitchFamily="2" charset="2"/>
              <a:buChar char="§"/>
            </a:pPr>
            <a:endParaRPr lang="he-IL" sz="4000" dirty="0">
              <a:solidFill>
                <a:srgbClr val="000000"/>
              </a:solidFill>
            </a:endParaRPr>
          </a:p>
          <a:p>
            <a:pPr marL="0" indent="0">
              <a:buClr>
                <a:schemeClr val="accent1">
                  <a:lumMod val="50000"/>
                </a:schemeClr>
              </a:buClr>
              <a:buNone/>
            </a:pPr>
            <a:endParaRPr lang="he-IL" sz="4000" dirty="0">
              <a:solidFill>
                <a:srgbClr val="000000"/>
              </a:solidFill>
            </a:endParaRPr>
          </a:p>
          <a:p>
            <a:pPr marL="571500" indent="-571500">
              <a:buClr>
                <a:schemeClr val="accent1">
                  <a:lumMod val="50000"/>
                </a:schemeClr>
              </a:buClr>
              <a:buFont typeface="Wingdings" panose="05000000000000000000" pitchFamily="2" charset="2"/>
              <a:buChar char="§"/>
            </a:pPr>
            <a:r>
              <a:rPr lang="ar-JO" sz="2400" dirty="0">
                <a:solidFill>
                  <a:srgbClr val="000000"/>
                </a:solidFill>
                <a:latin typeface="Calibri" panose="020F0502020204030204" pitchFamily="34" charset="0"/>
                <a:cs typeface="Calibri" panose="020F0502020204030204" pitchFamily="34" charset="0"/>
              </a:rPr>
              <a:t>درسُ مهاراتٍ حياتيّةٍ عن بُعد يمنحُنا الشّعورَ بالقُرب</a:t>
            </a:r>
            <a:r>
              <a:rPr lang="he-IL" sz="2400" dirty="0">
                <a:solidFill>
                  <a:srgbClr val="000000"/>
                </a:solidFill>
                <a:latin typeface="Calibri" panose="020F0502020204030204" pitchFamily="34" charset="0"/>
                <a:cs typeface="Calibri" panose="020F0502020204030204" pitchFamily="34" charset="0"/>
              </a:rPr>
              <a:t>!</a:t>
            </a:r>
          </a:p>
          <a:p>
            <a:pPr marL="571500" indent="-571500">
              <a:buClr>
                <a:schemeClr val="accent1">
                  <a:lumMod val="50000"/>
                </a:schemeClr>
              </a:buClr>
              <a:buFont typeface="Wingdings" panose="05000000000000000000" pitchFamily="2" charset="2"/>
              <a:buChar char="§"/>
            </a:pPr>
            <a:r>
              <a:rPr lang="ar-JO" sz="2400" dirty="0">
                <a:solidFill>
                  <a:srgbClr val="000000"/>
                </a:solidFill>
                <a:latin typeface="Calibri" panose="020F0502020204030204" pitchFamily="34" charset="0"/>
                <a:cs typeface="Calibri" panose="020F0502020204030204" pitchFamily="34" charset="0"/>
              </a:rPr>
              <a:t>نهجُ حياةٍ جديد – كيف تتدبّرون الأمورَ خلاله ؟ </a:t>
            </a:r>
            <a:endParaRPr lang="he-IL" sz="2400" dirty="0">
              <a:solidFill>
                <a:srgbClr val="000000"/>
              </a:solidFill>
              <a:latin typeface="Calibri" panose="020F0502020204030204" pitchFamily="34" charset="0"/>
              <a:cs typeface="Calibri" panose="020F0502020204030204" pitchFamily="34" charset="0"/>
            </a:endParaRPr>
          </a:p>
          <a:p>
            <a:pPr marL="571500" indent="-571500">
              <a:buClr>
                <a:schemeClr val="accent1">
                  <a:lumMod val="50000"/>
                </a:schemeClr>
              </a:buClr>
              <a:buFont typeface="Wingdings" panose="05000000000000000000" pitchFamily="2" charset="2"/>
              <a:buChar char="§"/>
            </a:pPr>
            <a:r>
              <a:rPr lang="ar-JO" sz="2400" dirty="0">
                <a:solidFill>
                  <a:srgbClr val="000000"/>
                </a:solidFill>
                <a:latin typeface="Calibri" panose="020F0502020204030204" pitchFamily="34" charset="0"/>
                <a:cs typeface="Calibri" panose="020F0502020204030204" pitchFamily="34" charset="0"/>
              </a:rPr>
              <a:t>جميعُنا نملكُ مهاراتٍ حياتيّةً : </a:t>
            </a:r>
            <a:r>
              <a:rPr lang="he-IL" sz="2400" dirty="0">
                <a:solidFill>
                  <a:srgbClr val="000000"/>
                </a:solidFill>
                <a:latin typeface="Calibri" panose="020F0502020204030204" pitchFamily="34" charset="0"/>
                <a:cs typeface="Calibri" panose="020F0502020204030204" pitchFamily="34" charset="0"/>
              </a:rPr>
              <a:t> </a:t>
            </a:r>
            <a:r>
              <a:rPr lang="ar-JO" sz="2400" dirty="0">
                <a:solidFill>
                  <a:srgbClr val="000000"/>
                </a:solidFill>
                <a:latin typeface="Calibri" panose="020F0502020204030204" pitchFamily="34" charset="0"/>
                <a:cs typeface="Calibri" panose="020F0502020204030204" pitchFamily="34" charset="0"/>
              </a:rPr>
              <a:t>قِوى وقُدراتٍ كامنةً في داخلنا </a:t>
            </a:r>
          </a:p>
          <a:p>
            <a:pPr marL="571500" indent="-571500">
              <a:buClr>
                <a:schemeClr val="accent1">
                  <a:lumMod val="50000"/>
                </a:schemeClr>
              </a:buClr>
              <a:buFont typeface="Wingdings" panose="05000000000000000000" pitchFamily="2" charset="2"/>
              <a:buChar char="§"/>
            </a:pPr>
            <a:endParaRPr lang="ar-JO" sz="2400" dirty="0">
              <a:solidFill>
                <a:srgbClr val="000000"/>
              </a:solidFill>
              <a:latin typeface="Calibri" panose="020F0502020204030204" pitchFamily="34" charset="0"/>
              <a:cs typeface="Calibri" panose="020F0502020204030204" pitchFamily="34" charset="0"/>
            </a:endParaRPr>
          </a:p>
          <a:p>
            <a:pPr marL="571500" indent="-571500">
              <a:buClr>
                <a:schemeClr val="accent1">
                  <a:lumMod val="50000"/>
                </a:schemeClr>
              </a:buClr>
              <a:buFont typeface="Wingdings" panose="05000000000000000000" pitchFamily="2" charset="2"/>
              <a:buChar char="§"/>
            </a:pPr>
            <a:endParaRPr lang="ar-JO" sz="2400" dirty="0">
              <a:solidFill>
                <a:srgbClr val="000000"/>
              </a:solidFill>
              <a:latin typeface="Calibri" panose="020F0502020204030204" pitchFamily="34" charset="0"/>
              <a:cs typeface="Calibri" panose="020F0502020204030204" pitchFamily="34" charset="0"/>
            </a:endParaRPr>
          </a:p>
          <a:p>
            <a:pPr marL="0" indent="0">
              <a:buClr>
                <a:schemeClr val="accent1">
                  <a:lumMod val="50000"/>
                </a:schemeClr>
              </a:buClr>
              <a:buNone/>
            </a:pPr>
            <a:endParaRPr lang="ar-JO" sz="2400" dirty="0">
              <a:solidFill>
                <a:srgbClr val="000000"/>
              </a:solidFill>
              <a:latin typeface="Calibri" panose="020F0502020204030204" pitchFamily="34" charset="0"/>
              <a:cs typeface="Calibri" panose="020F0502020204030204" pitchFamily="34" charset="0"/>
            </a:endParaRPr>
          </a:p>
          <a:p>
            <a:pPr marL="0" indent="0">
              <a:buClr>
                <a:schemeClr val="accent1">
                  <a:lumMod val="50000"/>
                </a:schemeClr>
              </a:buClr>
              <a:buNone/>
            </a:pPr>
            <a:r>
              <a:rPr lang="ar-JO" sz="2400" dirty="0">
                <a:solidFill>
                  <a:srgbClr val="000000"/>
                </a:solidFill>
                <a:latin typeface="Calibri" panose="020F0502020204030204" pitchFamily="34" charset="0"/>
                <a:cs typeface="Calibri" panose="020F0502020204030204" pitchFamily="34" charset="0"/>
              </a:rPr>
              <a:t>                                              هيّا بنا ننطلق!!</a:t>
            </a:r>
            <a:endParaRPr lang="he-IL" sz="2400" dirty="0">
              <a:solidFill>
                <a:srgbClr val="000000"/>
              </a:solidFill>
              <a:latin typeface="Calibri" panose="020F0502020204030204" pitchFamily="34" charset="0"/>
              <a:cs typeface="Calibri" panose="020F0502020204030204" pitchFamily="34" charset="0"/>
            </a:endParaRPr>
          </a:p>
          <a:p>
            <a:pPr marL="0" indent="0" algn="ctr">
              <a:buClr>
                <a:schemeClr val="accent6">
                  <a:lumMod val="75000"/>
                </a:schemeClr>
              </a:buClr>
              <a:buNone/>
            </a:pPr>
            <a:endParaRPr lang="he-IL" sz="4000" b="1" dirty="0">
              <a:solidFill>
                <a:schemeClr val="accent6">
                  <a:lumMod val="75000"/>
                </a:schemeClr>
              </a:solidFill>
            </a:endParaRPr>
          </a:p>
          <a:p>
            <a:pPr marL="0" indent="0">
              <a:buClr>
                <a:schemeClr val="accent6">
                  <a:lumMod val="75000"/>
                </a:schemeClr>
              </a:buClr>
            </a:pPr>
            <a:endParaRPr lang="he-IL" sz="4000" b="1" dirty="0">
              <a:solidFill>
                <a:schemeClr val="accent6">
                  <a:lumMod val="75000"/>
                </a:schemeClr>
              </a:solidFill>
            </a:endParaRPr>
          </a:p>
          <a:p>
            <a:pPr marL="0" lvl="0" indent="0">
              <a:lnSpc>
                <a:spcPct val="90000"/>
              </a:lnSpc>
              <a:spcBef>
                <a:spcPts val="0"/>
              </a:spcBef>
              <a:spcAft>
                <a:spcPts val="0"/>
              </a:spcAft>
              <a:buClr>
                <a:schemeClr val="accent6">
                  <a:lumMod val="75000"/>
                </a:schemeClr>
              </a:buClr>
              <a:buSzPts val="3600"/>
              <a:buNone/>
            </a:pPr>
            <a:endParaRPr lang="he-IL" sz="4000" dirty="0"/>
          </a:p>
          <a:p>
            <a:endParaRPr lang="he-IL" sz="4000" dirty="0"/>
          </a:p>
          <a:p>
            <a:pPr marL="45720" indent="0">
              <a:lnSpc>
                <a:spcPct val="150000"/>
              </a:lnSpc>
              <a:buNone/>
            </a:pPr>
            <a:endParaRPr lang="he-IL" sz="4000" dirty="0">
              <a:solidFill>
                <a:schemeClr val="accent1">
                  <a:lumMod val="50000"/>
                </a:schemeClr>
              </a:solidFill>
            </a:endParaRPr>
          </a:p>
        </p:txBody>
      </p:sp>
      <p:sp>
        <p:nvSpPr>
          <p:cNvPr id="3" name="כותרת 2"/>
          <p:cNvSpPr>
            <a:spLocks noGrp="1"/>
          </p:cNvSpPr>
          <p:nvPr>
            <p:ph type="title"/>
          </p:nvPr>
        </p:nvSpPr>
        <p:spPr>
          <a:xfrm>
            <a:off x="350730" y="355847"/>
            <a:ext cx="11498892" cy="1054394"/>
          </a:xfrm>
        </p:spPr>
        <p:txBody>
          <a:bodyPr/>
          <a:lstStyle/>
          <a:p>
            <a:r>
              <a:rPr lang="ar-JO" sz="4000" dirty="0">
                <a:solidFill>
                  <a:schemeClr val="accent1">
                    <a:lumMod val="50000"/>
                  </a:schemeClr>
                </a:solidFill>
                <a:latin typeface="Calibri" panose="020F0502020204030204" pitchFamily="34" charset="0"/>
                <a:cs typeface="Calibri" panose="020F0502020204030204" pitchFamily="34" charset="0"/>
              </a:rPr>
              <a:t>لحظةً قبل أن نبدأ...</a:t>
            </a:r>
            <a:endParaRPr lang="he-IL" sz="4000" dirty="0">
              <a:solidFill>
                <a:schemeClr val="accent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610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eaLnBrk="1" fontAlgn="auto" hangingPunct="1">
              <a:spcAft>
                <a:spcPts val="0"/>
              </a:spcAft>
              <a:buClr>
                <a:schemeClr val="tx1">
                  <a:lumMod val="85000"/>
                  <a:lumOff val="15000"/>
                </a:schemeClr>
              </a:buClr>
              <a:defRPr/>
            </a:pPr>
            <a:r>
              <a:rPr lang="ar-JO" sz="4000" b="1" dirty="0">
                <a:solidFill>
                  <a:srgbClr val="008080"/>
                </a:solidFill>
                <a:latin typeface="Calibri" panose="020F0502020204030204" pitchFamily="34" charset="0"/>
                <a:cs typeface="Calibri" panose="020F0502020204030204" pitchFamily="34" charset="0"/>
              </a:rPr>
              <a:t>قوانين سترافقنا خلال دروس المهارات الحياتيّة </a:t>
            </a:r>
            <a:endParaRPr lang="he-IL" sz="4000" b="1" dirty="0">
              <a:solidFill>
                <a:srgbClr val="008080"/>
              </a:solidFill>
              <a:latin typeface="Calibri" panose="020F0502020204030204" pitchFamily="34" charset="0"/>
              <a:cs typeface="Calibri" panose="020F0502020204030204" pitchFamily="34" charset="0"/>
            </a:endParaRPr>
          </a:p>
        </p:txBody>
      </p:sp>
      <p:sp>
        <p:nvSpPr>
          <p:cNvPr id="24579" name="מציין מיקום תוכן 2"/>
          <p:cNvSpPr>
            <a:spLocks noGrp="1"/>
          </p:cNvSpPr>
          <p:nvPr>
            <p:ph idx="1"/>
          </p:nvPr>
        </p:nvSpPr>
        <p:spPr/>
        <p:txBody>
          <a:bodyPr>
            <a:noAutofit/>
          </a:bodyPr>
          <a:lstStyle/>
          <a:p>
            <a:pPr marL="45720" indent="0">
              <a:buClr>
                <a:schemeClr val="accent1">
                  <a:lumMod val="50000"/>
                </a:schemeClr>
              </a:buClr>
              <a:buNone/>
            </a:pPr>
            <a:endParaRPr lang="he-IL" dirty="0">
              <a:solidFill>
                <a:schemeClr val="accent1">
                  <a:lumMod val="50000"/>
                </a:schemeClr>
              </a:solidFill>
            </a:endParaRPr>
          </a:p>
          <a:p>
            <a:pPr marL="45720" indent="0">
              <a:buClr>
                <a:schemeClr val="accent1">
                  <a:lumMod val="50000"/>
                </a:schemeClr>
              </a:buClr>
              <a:buNone/>
            </a:pPr>
            <a:r>
              <a:rPr lang="ar-JO" dirty="0">
                <a:solidFill>
                  <a:schemeClr val="accent1">
                    <a:lumMod val="50000"/>
                  </a:schemeClr>
                </a:solidFill>
                <a:latin typeface="Calibri" panose="020F0502020204030204" pitchFamily="34" charset="0"/>
                <a:cs typeface="Calibri" panose="020F0502020204030204" pitchFamily="34" charset="0"/>
              </a:rPr>
              <a:t>يوصى بترسيخِ بعضِ القوانين كقاعدةٍ لخلقِ حيّز محميّ للحوار, يُتيحُ الإصغاءَ والمُشاركةَ المُحتَرِمة الفعّالة . </a:t>
            </a:r>
          </a:p>
          <a:p>
            <a:pPr marL="45720" indent="0">
              <a:buClr>
                <a:schemeClr val="accent1">
                  <a:lumMod val="50000"/>
                </a:schemeClr>
              </a:buClr>
              <a:buNone/>
            </a:pPr>
            <a:r>
              <a:rPr lang="ar-JO" dirty="0">
                <a:solidFill>
                  <a:schemeClr val="accent1">
                    <a:lumMod val="50000"/>
                  </a:schemeClr>
                </a:solidFill>
                <a:latin typeface="Calibri" panose="020F0502020204030204" pitchFamily="34" charset="0"/>
                <a:cs typeface="Calibri" panose="020F0502020204030204" pitchFamily="34" charset="0"/>
              </a:rPr>
              <a:t>مثال : </a:t>
            </a:r>
          </a:p>
          <a:p>
            <a:pPr marL="45720" indent="0">
              <a:buClr>
                <a:schemeClr val="accent1">
                  <a:lumMod val="50000"/>
                </a:schemeClr>
              </a:buClr>
              <a:buNone/>
            </a:pPr>
            <a:r>
              <a:rPr lang="he-IL" dirty="0">
                <a:solidFill>
                  <a:schemeClr val="accent1">
                    <a:lumMod val="50000"/>
                  </a:schemeClr>
                </a:solidFill>
                <a:latin typeface="Calibri" panose="020F0502020204030204" pitchFamily="34" charset="0"/>
                <a:cs typeface="Calibri" panose="020F0502020204030204" pitchFamily="34" charset="0"/>
              </a:rPr>
              <a:t> </a:t>
            </a:r>
            <a:endParaRPr lang="en-US" dirty="0">
              <a:solidFill>
                <a:schemeClr val="tx1"/>
              </a:solidFill>
              <a:latin typeface="Calibri" panose="020F0502020204030204" pitchFamily="34" charset="0"/>
              <a:cs typeface="Calibri" panose="020F0502020204030204" pitchFamily="34" charset="0"/>
            </a:endParaRPr>
          </a:p>
          <a:p>
            <a:pPr>
              <a:buClr>
                <a:schemeClr val="accent1">
                  <a:lumMod val="50000"/>
                </a:schemeClr>
              </a:buClr>
            </a:pPr>
            <a:endParaRPr lang="he-IL" dirty="0">
              <a:solidFill>
                <a:schemeClr val="tx1"/>
              </a:solidFill>
              <a:latin typeface="Calibri" panose="020F0502020204030204" pitchFamily="34" charset="0"/>
              <a:cs typeface="Calibri" panose="020F0502020204030204" pitchFamily="34" charset="0"/>
            </a:endParaRPr>
          </a:p>
          <a:p>
            <a:pPr>
              <a:buClr>
                <a:schemeClr val="accent1">
                  <a:lumMod val="50000"/>
                </a:schemeClr>
              </a:buClr>
            </a:pPr>
            <a:r>
              <a:rPr lang="ar-JO" dirty="0">
                <a:solidFill>
                  <a:schemeClr val="tx1"/>
                </a:solidFill>
                <a:latin typeface="Calibri" panose="020F0502020204030204" pitchFamily="34" charset="0"/>
                <a:cs typeface="Calibri" panose="020F0502020204030204" pitchFamily="34" charset="0"/>
              </a:rPr>
              <a:t>نجري حواراً مريحاً مُحتَرِماً, يُتيح خلقَ حيّزٍ يُمكننا فيه المُشاركة بمضامين شخصيّة .</a:t>
            </a:r>
            <a:endParaRPr lang="en-US" dirty="0">
              <a:solidFill>
                <a:schemeClr val="tx1"/>
              </a:solidFill>
              <a:latin typeface="Calibri" panose="020F0502020204030204" pitchFamily="34" charset="0"/>
              <a:cs typeface="Calibri" panose="020F0502020204030204" pitchFamily="34" charset="0"/>
            </a:endParaRPr>
          </a:p>
          <a:p>
            <a:pPr lvl="0">
              <a:buClr>
                <a:schemeClr val="accent1">
                  <a:lumMod val="50000"/>
                </a:schemeClr>
              </a:buClr>
            </a:pPr>
            <a:r>
              <a:rPr lang="ar-JO" dirty="0">
                <a:solidFill>
                  <a:schemeClr val="tx1"/>
                </a:solidFill>
                <a:latin typeface="Calibri" panose="020F0502020204030204" pitchFamily="34" charset="0"/>
                <a:cs typeface="Calibri" panose="020F0502020204030204" pitchFamily="34" charset="0"/>
              </a:rPr>
              <a:t>ما يُفصَحُ عنه في الدّرس هو مُلكٌ لأصحابه, لا يحقّ لنا نشرُه أو نقلُه, احترامُ الخصوصيّةِ يُشعرنا جميعاً بالأمان. </a:t>
            </a:r>
            <a:endParaRPr lang="en-US" dirty="0">
              <a:solidFill>
                <a:schemeClr val="tx1"/>
              </a:solidFill>
              <a:latin typeface="Calibri" panose="020F0502020204030204" pitchFamily="34" charset="0"/>
              <a:cs typeface="Calibri" panose="020F0502020204030204" pitchFamily="34" charset="0"/>
            </a:endParaRPr>
          </a:p>
          <a:p>
            <a:pPr lvl="0">
              <a:buClr>
                <a:schemeClr val="accent1">
                  <a:lumMod val="50000"/>
                </a:schemeClr>
              </a:buClr>
            </a:pPr>
            <a:r>
              <a:rPr lang="ar-JO" dirty="0">
                <a:solidFill>
                  <a:schemeClr val="tx1"/>
                </a:solidFill>
                <a:latin typeface="Calibri" panose="020F0502020204030204" pitchFamily="34" charset="0"/>
                <a:cs typeface="Calibri" panose="020F0502020204030204" pitchFamily="34" charset="0"/>
              </a:rPr>
              <a:t>لكلٍّ منّا حقُّ اختيارِ المُشاركةِ بالحوار .</a:t>
            </a:r>
          </a:p>
          <a:p>
            <a:pPr lvl="0">
              <a:buClr>
                <a:schemeClr val="accent1">
                  <a:lumMod val="50000"/>
                </a:schemeClr>
              </a:buClr>
            </a:pPr>
            <a:r>
              <a:rPr lang="ar-JO" dirty="0">
                <a:solidFill>
                  <a:schemeClr val="tx1"/>
                </a:solidFill>
                <a:latin typeface="Calibri" panose="020F0502020204030204" pitchFamily="34" charset="0"/>
                <a:cs typeface="Calibri" panose="020F0502020204030204" pitchFamily="34" charset="0"/>
              </a:rPr>
              <a:t>يمكنني أن أتنازل عن دوري في الكلام , ويجوز لي أن أطلبه في حال ندمتُ على تنازلي. </a:t>
            </a:r>
            <a:endParaRPr lang="en-US" dirty="0">
              <a:solidFill>
                <a:schemeClr val="tx1"/>
              </a:solidFill>
              <a:latin typeface="Calibri" panose="020F0502020204030204" pitchFamily="34" charset="0"/>
              <a:cs typeface="Calibri" panose="020F0502020204030204" pitchFamily="34" charset="0"/>
            </a:endParaRPr>
          </a:p>
          <a:p>
            <a:pPr>
              <a:buClr>
                <a:schemeClr val="accent1">
                  <a:lumMod val="50000"/>
                </a:schemeClr>
              </a:buClr>
            </a:pPr>
            <a:endParaRPr lang="he-IL" altLang="he-IL" sz="3000" dirty="0">
              <a:solidFill>
                <a:schemeClr val="tx1"/>
              </a:solidFill>
              <a:cs typeface="+mj-cs"/>
            </a:endParaRPr>
          </a:p>
        </p:txBody>
      </p:sp>
      <p:pic>
        <p:nvPicPr>
          <p:cNvPr id="5" name="Picture 5" descr="Rock, Art, Craft, Holding Hands, Tea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750" y="263051"/>
            <a:ext cx="1606550" cy="114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13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79">
                                            <p:txEl>
                                              <p:pRg st="3" end="3"/>
                                            </p:txEl>
                                          </p:spTgt>
                                        </p:tgtEl>
                                        <p:attrNameLst>
                                          <p:attrName>style.visibility</p:attrName>
                                        </p:attrNameLst>
                                      </p:cBhvr>
                                      <p:to>
                                        <p:strVal val="visible"/>
                                      </p:to>
                                    </p:set>
                                    <p:animEffect transition="in" filter="fade">
                                      <p:cBhvr>
                                        <p:cTn id="7"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997"/>
        <p:cNvGrpSpPr/>
        <p:nvPr/>
      </p:nvGrpSpPr>
      <p:grpSpPr>
        <a:xfrm>
          <a:off x="0" y="0"/>
          <a:ext cx="0" cy="0"/>
          <a:chOff x="0" y="0"/>
          <a:chExt cx="0" cy="0"/>
        </a:xfrm>
      </p:grpSpPr>
      <p:sp>
        <p:nvSpPr>
          <p:cNvPr id="84998" name="Google Shape;84998;p1"/>
          <p:cNvSpPr txBox="1">
            <a:spLocks noGrp="1"/>
          </p:cNvSpPr>
          <p:nvPr>
            <p:ph type="title"/>
          </p:nvPr>
        </p:nvSpPr>
        <p:spPr>
          <a:xfrm>
            <a:off x="508000" y="355847"/>
            <a:ext cx="11175000" cy="1054500"/>
          </a:xfrm>
          <a:prstGeom prst="rect">
            <a:avLst/>
          </a:prstGeom>
          <a:noFill/>
          <a:ln>
            <a:noFill/>
          </a:ln>
        </p:spPr>
        <p:txBody>
          <a:bodyPr spcFirstLastPara="1" wrap="square" lIns="91425" tIns="45700" rIns="91425" bIns="45700" anchor="ctr" anchorCtr="0">
            <a:noAutofit/>
          </a:bodyPr>
          <a:lstStyle/>
          <a:p>
            <a:pPr marL="0" lvl="0" indent="0" algn="r" rtl="1">
              <a:spcBef>
                <a:spcPts val="0"/>
              </a:spcBef>
              <a:spcAft>
                <a:spcPts val="0"/>
              </a:spcAft>
              <a:buClr>
                <a:srgbClr val="262626"/>
              </a:buClr>
              <a:buSzPts val="4000"/>
              <a:buFont typeface="Calibri"/>
              <a:buNone/>
            </a:pPr>
            <a:r>
              <a:rPr lang="ar-JO" sz="4000" b="1">
                <a:solidFill>
                  <a:srgbClr val="008080"/>
                </a:solidFill>
                <a:latin typeface="Calibri"/>
                <a:ea typeface="Calibri"/>
                <a:cs typeface="Calibri"/>
                <a:sym typeface="Calibri"/>
              </a:rPr>
              <a:t>قوانين للتّصرف في حيّز ZOOM-</a:t>
            </a:r>
            <a:br>
              <a:rPr lang="ar-JO" sz="4000" b="1">
                <a:solidFill>
                  <a:srgbClr val="008080"/>
                </a:solidFill>
              </a:rPr>
            </a:br>
            <a:endParaRPr sz="4000" b="1">
              <a:solidFill>
                <a:srgbClr val="008080"/>
              </a:solidFill>
            </a:endParaRPr>
          </a:p>
        </p:txBody>
      </p:sp>
      <p:sp>
        <p:nvSpPr>
          <p:cNvPr id="84999" name="Google Shape;84999;p1"/>
          <p:cNvSpPr txBox="1">
            <a:spLocks noGrp="1"/>
          </p:cNvSpPr>
          <p:nvPr>
            <p:ph type="body" idx="1"/>
          </p:nvPr>
        </p:nvSpPr>
        <p:spPr>
          <a:xfrm>
            <a:off x="275573" y="1990003"/>
            <a:ext cx="11636700" cy="4711500"/>
          </a:xfrm>
          <a:prstGeom prst="rect">
            <a:avLst/>
          </a:prstGeom>
          <a:noFill/>
          <a:ln>
            <a:noFill/>
          </a:ln>
        </p:spPr>
        <p:txBody>
          <a:bodyPr spcFirstLastPara="1" wrap="square" lIns="91425" tIns="45700" rIns="91425" bIns="45700" anchor="t" anchorCtr="0">
            <a:normAutofit/>
          </a:bodyPr>
          <a:lstStyle/>
          <a:p>
            <a:pPr marL="274320" lvl="0" indent="-228600" algn="r" rtl="1">
              <a:spcBef>
                <a:spcPts val="0"/>
              </a:spcBef>
              <a:spcAft>
                <a:spcPts val="0"/>
              </a:spcAft>
              <a:buClr>
                <a:srgbClr val="0F6F80"/>
              </a:buClr>
              <a:buSzPts val="2500"/>
              <a:buChar char="◼"/>
            </a:pPr>
            <a:r>
              <a:rPr lang="ar-JO" sz="2500">
                <a:solidFill>
                  <a:srgbClr val="0C0C0C"/>
                </a:solidFill>
                <a:latin typeface="Calibri"/>
                <a:ea typeface="Calibri"/>
                <a:cs typeface="Calibri"/>
                <a:sym typeface="Calibri"/>
              </a:rPr>
              <a:t>  </a:t>
            </a:r>
            <a:r>
              <a:rPr lang="ar-JO" sz="2400">
                <a:solidFill>
                  <a:srgbClr val="0C0C0C"/>
                </a:solidFill>
                <a:latin typeface="Calibri"/>
                <a:ea typeface="Calibri"/>
                <a:cs typeface="Calibri"/>
                <a:sym typeface="Calibri"/>
              </a:rPr>
              <a:t>نختار مكاناً هادئًا.</a:t>
            </a:r>
            <a:endParaRPr/>
          </a:p>
          <a:p>
            <a:pPr marL="274320" lvl="0" indent="-228600" algn="r" rtl="1">
              <a:spcBef>
                <a:spcPts val="480"/>
              </a:spcBef>
              <a:spcAft>
                <a:spcPts val="0"/>
              </a:spcAft>
              <a:buClr>
                <a:srgbClr val="0F6F80"/>
              </a:buClr>
              <a:buSzPts val="2400"/>
              <a:buChar char="◼"/>
            </a:pPr>
            <a:r>
              <a:rPr lang="ar-JO" sz="2400">
                <a:solidFill>
                  <a:srgbClr val="0C0C0C"/>
                </a:solidFill>
                <a:latin typeface="Calibri"/>
                <a:ea typeface="Calibri"/>
                <a:cs typeface="Calibri"/>
                <a:sym typeface="Calibri"/>
              </a:rPr>
              <a:t>ندخلُ إلى الدّرسِ بهندامٍ لائقٍ .</a:t>
            </a:r>
            <a:endParaRPr sz="2400">
              <a:solidFill>
                <a:srgbClr val="0C0C0C"/>
              </a:solidFill>
              <a:latin typeface="Calibri"/>
              <a:ea typeface="Calibri"/>
              <a:cs typeface="Calibri"/>
              <a:sym typeface="Calibri"/>
            </a:endParaRPr>
          </a:p>
          <a:p>
            <a:pPr marL="274320" lvl="0" indent="-228600" algn="r" rtl="1">
              <a:spcBef>
                <a:spcPts val="480"/>
              </a:spcBef>
              <a:spcAft>
                <a:spcPts val="0"/>
              </a:spcAft>
              <a:buClr>
                <a:srgbClr val="0F6F80"/>
              </a:buClr>
              <a:buSzPts val="2400"/>
              <a:buChar char="◼"/>
            </a:pPr>
            <a:r>
              <a:rPr lang="ar-JO" sz="2400">
                <a:solidFill>
                  <a:srgbClr val="0C0C0C"/>
                </a:solidFill>
                <a:latin typeface="Calibri"/>
                <a:ea typeface="Calibri"/>
                <a:cs typeface="Calibri"/>
                <a:sym typeface="Calibri"/>
              </a:rPr>
              <a:t>عند الانضمام للدّرس نكتب اسمنا الشخصيّ والحرفَ الأول من اسم عائلتنا.</a:t>
            </a:r>
            <a:endParaRPr sz="2400">
              <a:solidFill>
                <a:srgbClr val="0C0C0C"/>
              </a:solidFill>
              <a:latin typeface="Calibri"/>
              <a:ea typeface="Calibri"/>
              <a:cs typeface="Calibri"/>
              <a:sym typeface="Calibri"/>
            </a:endParaRPr>
          </a:p>
          <a:p>
            <a:pPr marL="274320" lvl="0" indent="-228600" algn="r" rtl="1">
              <a:spcBef>
                <a:spcPts val="480"/>
              </a:spcBef>
              <a:spcAft>
                <a:spcPts val="0"/>
              </a:spcAft>
              <a:buClr>
                <a:srgbClr val="0F6F80"/>
              </a:buClr>
              <a:buSzPts val="2400"/>
              <a:buChar char="◼"/>
            </a:pPr>
            <a:r>
              <a:rPr lang="ar-JO" sz="2400">
                <a:solidFill>
                  <a:srgbClr val="0C0C0C"/>
                </a:solidFill>
                <a:latin typeface="Calibri"/>
                <a:ea typeface="Calibri"/>
                <a:cs typeface="Calibri"/>
                <a:sym typeface="Calibri"/>
              </a:rPr>
              <a:t>مهمّ فتح الكاميرا، والتّأكد من اغلاق سمّاعة الصّوت.</a:t>
            </a:r>
            <a:endParaRPr/>
          </a:p>
          <a:p>
            <a:pPr marL="274320" lvl="0" indent="-228600" algn="r" rtl="1">
              <a:spcBef>
                <a:spcPts val="480"/>
              </a:spcBef>
              <a:spcAft>
                <a:spcPts val="0"/>
              </a:spcAft>
              <a:buClr>
                <a:srgbClr val="0F6F80"/>
              </a:buClr>
              <a:buSzPts val="2400"/>
              <a:buChar char="◼"/>
            </a:pPr>
            <a:r>
              <a:rPr lang="ar-JO" sz="2400">
                <a:solidFill>
                  <a:srgbClr val="0C0C0C"/>
                </a:solidFill>
                <a:latin typeface="Calibri"/>
                <a:ea typeface="Calibri"/>
                <a:cs typeface="Calibri"/>
                <a:sym typeface="Calibri"/>
              </a:rPr>
              <a:t>المعلّم\ة  هو الّذي يعطي حقّ الكلام ، ويفتح السّماعة لمن يرغب بالمشاركة بالكلام.</a:t>
            </a:r>
            <a:endParaRPr sz="2400">
              <a:solidFill>
                <a:srgbClr val="0C0C0C"/>
              </a:solidFill>
              <a:latin typeface="Calibri"/>
              <a:ea typeface="Calibri"/>
              <a:cs typeface="Calibri"/>
              <a:sym typeface="Calibri"/>
            </a:endParaRPr>
          </a:p>
          <a:p>
            <a:pPr marL="274320" lvl="0" indent="-228600" algn="r" rtl="1">
              <a:spcBef>
                <a:spcPts val="480"/>
              </a:spcBef>
              <a:spcAft>
                <a:spcPts val="0"/>
              </a:spcAft>
              <a:buClr>
                <a:srgbClr val="0F6F80"/>
              </a:buClr>
              <a:buSzPts val="2400"/>
              <a:buChar char="◼"/>
            </a:pPr>
            <a:r>
              <a:rPr lang="ar-JO" sz="2400">
                <a:solidFill>
                  <a:srgbClr val="0C0C0C"/>
                </a:solidFill>
                <a:latin typeface="Calibri"/>
                <a:ea typeface="Calibri"/>
                <a:cs typeface="Calibri"/>
                <a:sym typeface="Calibri"/>
              </a:rPr>
              <a:t>عندما نرغبُ بالرّد على ما يُقال, نطلبُ ذلك برفعِ الإصبع . </a:t>
            </a:r>
            <a:endParaRPr/>
          </a:p>
          <a:p>
            <a:pPr marL="274320" lvl="0" indent="-76200" algn="r" rtl="1">
              <a:spcBef>
                <a:spcPts val="480"/>
              </a:spcBef>
              <a:spcAft>
                <a:spcPts val="0"/>
              </a:spcAft>
              <a:buClr>
                <a:srgbClr val="0F6F80"/>
              </a:buClr>
              <a:buSzPts val="2400"/>
              <a:buNone/>
            </a:pPr>
            <a:endParaRPr sz="2400">
              <a:solidFill>
                <a:srgbClr val="0C0C0C"/>
              </a:solidFill>
              <a:latin typeface="Calibri"/>
              <a:ea typeface="Calibri"/>
              <a:cs typeface="Calibri"/>
              <a:sym typeface="Calibri"/>
            </a:endParaRPr>
          </a:p>
          <a:p>
            <a:pPr marL="45720" lvl="0" indent="0" algn="r" rtl="1">
              <a:spcBef>
                <a:spcPts val="480"/>
              </a:spcBef>
              <a:spcAft>
                <a:spcPts val="0"/>
              </a:spcAft>
              <a:buClr>
                <a:srgbClr val="0F6F80"/>
              </a:buClr>
              <a:buSzPts val="2400"/>
              <a:buNone/>
            </a:pPr>
            <a:r>
              <a:rPr lang="ar-JO" sz="2400">
                <a:solidFill>
                  <a:srgbClr val="0C0C0C"/>
                </a:solidFill>
                <a:latin typeface="Calibri"/>
                <a:ea typeface="Calibri"/>
                <a:cs typeface="Calibri"/>
                <a:sym typeface="Calibri"/>
              </a:rPr>
              <a:t>المزيد من الاقتراحات تجدونها ّفي المُرشد لخلق مُناخٍ صفيّ آمن ومحميّ في الحيّز الافتراضيّ</a:t>
            </a:r>
            <a:endParaRPr/>
          </a:p>
          <a:p>
            <a:pPr marL="45720" lvl="0" indent="0" algn="r" rtl="1">
              <a:spcBef>
                <a:spcPts val="480"/>
              </a:spcBef>
              <a:spcAft>
                <a:spcPts val="0"/>
              </a:spcAft>
              <a:buClr>
                <a:srgbClr val="0F6F80"/>
              </a:buClr>
              <a:buSzPts val="2400"/>
              <a:buNone/>
            </a:pPr>
            <a:r>
              <a:rPr lang="ar-JO" sz="2400" u="sng">
                <a:solidFill>
                  <a:schemeClr val="hlink"/>
                </a:solidFill>
                <a:latin typeface="Calibri"/>
                <a:ea typeface="Calibri"/>
                <a:cs typeface="Calibri"/>
                <a:sym typeface="Calibri"/>
                <a:hlinkClick r:id="rId3"/>
              </a:rPr>
              <a:t>مُرشد لخلق مناخ صفّي آمن في الحيّز الرقمي أيصا</a:t>
            </a:r>
            <a:endParaRPr sz="2400">
              <a:solidFill>
                <a:srgbClr val="0C0C0C"/>
              </a:solidFill>
              <a:latin typeface="Calibri"/>
              <a:ea typeface="Calibri"/>
              <a:cs typeface="Calibri"/>
              <a:sym typeface="Calibri"/>
            </a:endParaRPr>
          </a:p>
        </p:txBody>
      </p:sp>
      <p:pic>
        <p:nvPicPr>
          <p:cNvPr id="85000" name="Google Shape;85000;p1" descr="Rock, Art, Craft, Holding Hands, Team"/>
          <p:cNvPicPr preferRelativeResize="0"/>
          <p:nvPr/>
        </p:nvPicPr>
        <p:blipFill rotWithShape="1">
          <a:blip r:embed="rId4">
            <a:alphaModFix/>
          </a:blip>
          <a:srcRect/>
          <a:stretch/>
        </p:blipFill>
        <p:spPr>
          <a:xfrm>
            <a:off x="751417" y="269240"/>
            <a:ext cx="1606550" cy="1141001"/>
          </a:xfrm>
          <a:prstGeom prst="rect">
            <a:avLst/>
          </a:prstGeom>
          <a:noFill/>
          <a:ln>
            <a:noFill/>
          </a:ln>
        </p:spPr>
      </p:pic>
    </p:spTree>
    <p:extLst>
      <p:ext uri="{BB962C8B-B14F-4D97-AF65-F5344CB8AC3E}">
        <p14:creationId xmlns:p14="http://schemas.microsoft.com/office/powerpoint/2010/main" val="2798159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p:txBody>
          <a:bodyPr/>
          <a:lstStyle/>
          <a:p>
            <a:r>
              <a:rPr lang="ar-LB" sz="4000" dirty="0">
                <a:solidFill>
                  <a:schemeClr val="accent1">
                    <a:lumMod val="50000"/>
                  </a:schemeClr>
                </a:solidFill>
              </a:rPr>
              <a:t>قبلَ أن نبدأ، تعالوا نسْمع كيف الحال؟</a:t>
            </a:r>
            <a:endParaRPr lang="he-IL" sz="4000" dirty="0">
              <a:solidFill>
                <a:schemeClr val="accent1">
                  <a:lumMod val="50000"/>
                </a:schemeClr>
              </a:solidFill>
            </a:endParaRPr>
          </a:p>
        </p:txBody>
      </p:sp>
      <p:pic>
        <p:nvPicPr>
          <p:cNvPr id="6" name="תמונה 5">
            <a:extLst>
              <a:ext uri="{FF2B5EF4-FFF2-40B4-BE49-F238E27FC236}">
                <a16:creationId xmlns:a16="http://schemas.microsoft.com/office/drawing/2014/main" id="{24DF8EAE-3A95-460D-91A7-21AB9674112E}"/>
              </a:ext>
            </a:extLst>
          </p:cNvPr>
          <p:cNvPicPr>
            <a:picLocks noChangeAspect="1"/>
          </p:cNvPicPr>
          <p:nvPr/>
        </p:nvPicPr>
        <p:blipFill>
          <a:blip r:embed="rId3">
            <a:clrChange>
              <a:clrFrom>
                <a:srgbClr val="FFFFFF"/>
              </a:clrFrom>
              <a:clrTo>
                <a:srgbClr val="FFFFFF">
                  <a:alpha val="0"/>
                </a:srgbClr>
              </a:clrTo>
            </a:clrChange>
            <a:duotone>
              <a:prstClr val="black"/>
              <a:srgbClr val="ED7D31">
                <a:tint val="45000"/>
                <a:satMod val="400000"/>
              </a:srgbClr>
            </a:duotone>
          </a:blip>
          <a:stretch>
            <a:fillRect/>
          </a:stretch>
        </p:blipFill>
        <p:spPr>
          <a:xfrm>
            <a:off x="6662058" y="1873297"/>
            <a:ext cx="4401178" cy="3967064"/>
          </a:xfrm>
          <a:prstGeom prst="rect">
            <a:avLst/>
          </a:prstGeom>
        </p:spPr>
      </p:pic>
      <p:pic>
        <p:nvPicPr>
          <p:cNvPr id="7" name="מציין מיקום תוכן 6">
            <a:extLst>
              <a:ext uri="{FF2B5EF4-FFF2-40B4-BE49-F238E27FC236}">
                <a16:creationId xmlns:a16="http://schemas.microsoft.com/office/drawing/2014/main" id="{67AA4FB1-C272-4C4B-A8E5-BF798EAAE293}"/>
              </a:ext>
            </a:extLst>
          </p:cNvPr>
          <p:cNvPicPr>
            <a:picLocks noGrp="1" noChangeAspect="1"/>
          </p:cNvPicPr>
          <p:nvPr>
            <p:ph idx="1"/>
          </p:nvPr>
        </p:nvPicPr>
        <p:blipFill>
          <a:blip r:embed="rId3">
            <a:clrChange>
              <a:clrFrom>
                <a:srgbClr val="FFFFFF"/>
              </a:clrFrom>
              <a:clrTo>
                <a:srgbClr val="FFFFFF">
                  <a:alpha val="0"/>
                </a:srgbClr>
              </a:clrTo>
            </a:clrChange>
            <a:duotone>
              <a:prstClr val="black"/>
              <a:schemeClr val="accent3">
                <a:tint val="45000"/>
                <a:satMod val="400000"/>
              </a:schemeClr>
            </a:duotone>
          </a:blip>
          <a:stretch>
            <a:fillRect/>
          </a:stretch>
        </p:blipFill>
        <p:spPr>
          <a:xfrm>
            <a:off x="499189" y="1873297"/>
            <a:ext cx="5117839" cy="3773877"/>
          </a:xfrm>
          <a:prstGeom prst="rect">
            <a:avLst/>
          </a:prstGeom>
        </p:spPr>
      </p:pic>
      <p:sp>
        <p:nvSpPr>
          <p:cNvPr id="9" name="מלבן 8">
            <a:extLst>
              <a:ext uri="{FF2B5EF4-FFF2-40B4-BE49-F238E27FC236}">
                <a16:creationId xmlns:a16="http://schemas.microsoft.com/office/drawing/2014/main" id="{82015259-B3C5-4CF9-8924-C3D85BE25F37}"/>
              </a:ext>
            </a:extLst>
          </p:cNvPr>
          <p:cNvSpPr/>
          <p:nvPr/>
        </p:nvSpPr>
        <p:spPr>
          <a:xfrm flipH="1">
            <a:off x="7697036" y="3067665"/>
            <a:ext cx="1969478" cy="830997"/>
          </a:xfrm>
          <a:prstGeom prst="rect">
            <a:avLst/>
          </a:prstGeom>
        </p:spPr>
        <p:txBody>
          <a:bodyPr wrap="square">
            <a:spAutoFit/>
          </a:bodyPr>
          <a:lstStyle/>
          <a:p>
            <a:pPr lvl="0" algn="ctr"/>
            <a:r>
              <a:rPr lang="ar-LB" sz="2400" b="1" dirty="0">
                <a:solidFill>
                  <a:prstClr val="black"/>
                </a:solidFill>
                <a:latin typeface="Alef" panose="00000500000000000000" pitchFamily="2" charset="-79"/>
                <a:cs typeface="+mj-cs"/>
              </a:rPr>
              <a:t>شيء جيّد حصل معي هذه الفترة </a:t>
            </a:r>
            <a:endParaRPr lang="he-IL" sz="2000" b="1" dirty="0">
              <a:solidFill>
                <a:prstClr val="black"/>
              </a:solidFill>
              <a:latin typeface="Alef" panose="00000500000000000000" pitchFamily="2" charset="-79"/>
              <a:cs typeface="+mj-cs"/>
            </a:endParaRPr>
          </a:p>
        </p:txBody>
      </p:sp>
      <p:sp>
        <p:nvSpPr>
          <p:cNvPr id="10" name="מלבן 9">
            <a:extLst>
              <a:ext uri="{FF2B5EF4-FFF2-40B4-BE49-F238E27FC236}">
                <a16:creationId xmlns:a16="http://schemas.microsoft.com/office/drawing/2014/main" id="{3AE1CE22-BD7F-4275-8AF5-8FCFFD04A950}"/>
              </a:ext>
            </a:extLst>
          </p:cNvPr>
          <p:cNvSpPr/>
          <p:nvPr/>
        </p:nvSpPr>
        <p:spPr>
          <a:xfrm>
            <a:off x="1467060" y="2698333"/>
            <a:ext cx="2371410" cy="1200329"/>
          </a:xfrm>
          <a:prstGeom prst="rect">
            <a:avLst/>
          </a:prstGeom>
        </p:spPr>
        <p:txBody>
          <a:bodyPr wrap="square">
            <a:spAutoFit/>
          </a:bodyPr>
          <a:lstStyle/>
          <a:p>
            <a:pPr lvl="0"/>
            <a:endParaRPr lang="he-IL" sz="2400" b="1" dirty="0">
              <a:solidFill>
                <a:prstClr val="black"/>
              </a:solidFill>
              <a:latin typeface="Alef" panose="00000500000000000000" pitchFamily="2" charset="-79"/>
              <a:cs typeface="+mj-cs"/>
            </a:endParaRPr>
          </a:p>
          <a:p>
            <a:pPr lvl="0"/>
            <a:r>
              <a:rPr lang="ar-LB" sz="2400" b="1" dirty="0">
                <a:solidFill>
                  <a:prstClr val="black"/>
                </a:solidFill>
                <a:latin typeface="Alef" panose="00000500000000000000" pitchFamily="2" charset="-79"/>
                <a:cs typeface="+mj-cs"/>
              </a:rPr>
              <a:t>شيء تعلّمته عن نَفسي هذه الفترة </a:t>
            </a:r>
            <a:endParaRPr lang="he-IL" sz="2400" b="1" dirty="0">
              <a:solidFill>
                <a:prstClr val="black"/>
              </a:solidFill>
              <a:latin typeface="Alef" panose="00000500000000000000" pitchFamily="2" charset="-79"/>
              <a:cs typeface="+mj-cs"/>
            </a:endParaRPr>
          </a:p>
        </p:txBody>
      </p:sp>
    </p:spTree>
    <p:extLst>
      <p:ext uri="{BB962C8B-B14F-4D97-AF65-F5344CB8AC3E}">
        <p14:creationId xmlns:p14="http://schemas.microsoft.com/office/powerpoint/2010/main" val="828591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219639" y="1501032"/>
            <a:ext cx="11751733" cy="6612953"/>
          </a:xfrm>
        </p:spPr>
        <p:txBody>
          <a:bodyPr>
            <a:noAutofit/>
          </a:bodyPr>
          <a:lstStyle/>
          <a:p>
            <a:pPr marL="571500" indent="-571500">
              <a:lnSpc>
                <a:spcPct val="150000"/>
              </a:lnSpc>
              <a:buClr>
                <a:schemeClr val="accent1">
                  <a:lumMod val="50000"/>
                </a:schemeClr>
              </a:buClr>
              <a:buFont typeface="Wingdings" panose="05000000000000000000" pitchFamily="2" charset="2"/>
              <a:buChar char="§"/>
            </a:pPr>
            <a:r>
              <a:rPr lang="ar-LB" sz="2800" dirty="0">
                <a:solidFill>
                  <a:srgbClr val="000000"/>
                </a:solidFill>
              </a:rPr>
              <a:t>سنفحص المُعضلة</a:t>
            </a:r>
            <a:r>
              <a:rPr lang="he-IL" sz="2800" dirty="0">
                <a:solidFill>
                  <a:srgbClr val="000000"/>
                </a:solidFill>
              </a:rPr>
              <a:t>: </a:t>
            </a:r>
            <a:r>
              <a:rPr lang="ar-LB" sz="2800" dirty="0">
                <a:solidFill>
                  <a:srgbClr val="000000"/>
                </a:solidFill>
              </a:rPr>
              <a:t>كيف بإمكاننا تقديم العون لصديقنا\صديقتنا الذّين يواجهون ضائقة معيّنة؟ هل نتوجّه لبالغ أم نحاول أن نساعد بأنفسنا؟</a:t>
            </a:r>
            <a:r>
              <a:rPr lang="he-IL" sz="2800" dirty="0">
                <a:solidFill>
                  <a:srgbClr val="000000"/>
                </a:solidFill>
              </a:rPr>
              <a:t> </a:t>
            </a:r>
          </a:p>
          <a:p>
            <a:pPr marL="571500" indent="-571500">
              <a:lnSpc>
                <a:spcPct val="150000"/>
              </a:lnSpc>
              <a:buClr>
                <a:schemeClr val="accent1">
                  <a:lumMod val="50000"/>
                </a:schemeClr>
              </a:buClr>
              <a:buFont typeface="Wingdings" panose="05000000000000000000" pitchFamily="2" charset="2"/>
              <a:buChar char="§"/>
            </a:pPr>
            <a:r>
              <a:rPr lang="ar-LB" sz="2800" dirty="0">
                <a:solidFill>
                  <a:srgbClr val="000000"/>
                </a:solidFill>
              </a:rPr>
              <a:t>سنفحص مع أنفسنا</a:t>
            </a:r>
            <a:r>
              <a:rPr lang="he-IL" sz="2800" dirty="0">
                <a:solidFill>
                  <a:srgbClr val="000000"/>
                </a:solidFill>
              </a:rPr>
              <a:t>: </a:t>
            </a:r>
            <a:r>
              <a:rPr lang="ar-LB" sz="2800" dirty="0">
                <a:solidFill>
                  <a:srgbClr val="000000"/>
                </a:solidFill>
              </a:rPr>
              <a:t>هل نحن أصلاً نتوجّه لطلب المساعدة ؟إذا أجبنا بالإيجاب، ممّن نطلب المساعدة؟</a:t>
            </a:r>
            <a:endParaRPr lang="he-IL" sz="2800" dirty="0">
              <a:solidFill>
                <a:srgbClr val="000000"/>
              </a:solidFill>
            </a:endParaRPr>
          </a:p>
          <a:p>
            <a:pPr marL="571500" indent="-571500">
              <a:lnSpc>
                <a:spcPct val="150000"/>
              </a:lnSpc>
              <a:buClr>
                <a:schemeClr val="accent1">
                  <a:lumMod val="50000"/>
                </a:schemeClr>
              </a:buClr>
              <a:buFont typeface="Wingdings" panose="05000000000000000000" pitchFamily="2" charset="2"/>
              <a:buChar char="§"/>
            </a:pPr>
            <a:r>
              <a:rPr lang="ar-LB" sz="2800" dirty="0">
                <a:solidFill>
                  <a:srgbClr val="000000"/>
                </a:solidFill>
              </a:rPr>
              <a:t>سنتأمّل بمعطيات طلب المساعدة في أوساط أبناء الشّبيبة</a:t>
            </a:r>
            <a:endParaRPr lang="he-IL" sz="2800" dirty="0">
              <a:solidFill>
                <a:srgbClr val="000000"/>
              </a:solidFill>
            </a:endParaRPr>
          </a:p>
          <a:p>
            <a:pPr marL="571500" indent="-571500">
              <a:lnSpc>
                <a:spcPct val="150000"/>
              </a:lnSpc>
              <a:buClr>
                <a:schemeClr val="accent1">
                  <a:lumMod val="50000"/>
                </a:schemeClr>
              </a:buClr>
              <a:buFont typeface="Wingdings" panose="05000000000000000000" pitchFamily="2" charset="2"/>
              <a:buChar char="§"/>
            </a:pPr>
            <a:r>
              <a:rPr lang="ar-LB" sz="2800" dirty="0">
                <a:solidFill>
                  <a:srgbClr val="000000"/>
                </a:solidFill>
              </a:rPr>
              <a:t>سنحدّد نمطنا الشخصيّ لطلب المساعدة </a:t>
            </a:r>
          </a:p>
          <a:p>
            <a:pPr marL="571500" indent="-571500">
              <a:lnSpc>
                <a:spcPct val="150000"/>
              </a:lnSpc>
              <a:buClr>
                <a:schemeClr val="accent1">
                  <a:lumMod val="50000"/>
                </a:schemeClr>
              </a:buClr>
              <a:buFont typeface="Wingdings" panose="05000000000000000000" pitchFamily="2" charset="2"/>
              <a:buChar char="§"/>
            </a:pPr>
            <a:r>
              <a:rPr lang="ar-LB" sz="2800" dirty="0">
                <a:solidFill>
                  <a:srgbClr val="000000"/>
                </a:solidFill>
              </a:rPr>
              <a:t>سنتوصّل إلى استنتاجات حَوْل أنفسنا بشكل عامّ وخلال هذه الفترة بشكل خاصّ.</a:t>
            </a:r>
          </a:p>
          <a:p>
            <a:pPr marL="0" indent="0">
              <a:buClr>
                <a:schemeClr val="accent6">
                  <a:lumMod val="75000"/>
                </a:schemeClr>
              </a:buClr>
              <a:buNone/>
            </a:pPr>
            <a:endParaRPr lang="he-IL" sz="4000" b="1" dirty="0">
              <a:solidFill>
                <a:schemeClr val="accent6">
                  <a:lumMod val="75000"/>
                </a:schemeClr>
              </a:solidFill>
            </a:endParaRPr>
          </a:p>
          <a:p>
            <a:pPr marL="0" lvl="0" indent="0">
              <a:lnSpc>
                <a:spcPct val="90000"/>
              </a:lnSpc>
              <a:spcBef>
                <a:spcPts val="0"/>
              </a:spcBef>
              <a:spcAft>
                <a:spcPts val="0"/>
              </a:spcAft>
              <a:buClr>
                <a:schemeClr val="accent6">
                  <a:lumMod val="75000"/>
                </a:schemeClr>
              </a:buClr>
              <a:buSzPts val="3600"/>
              <a:buNone/>
            </a:pPr>
            <a:endParaRPr lang="he-IL" sz="4000" dirty="0"/>
          </a:p>
          <a:p>
            <a:endParaRPr lang="he-IL" sz="4000" dirty="0"/>
          </a:p>
          <a:p>
            <a:pPr marL="45720" indent="0">
              <a:lnSpc>
                <a:spcPct val="150000"/>
              </a:lnSpc>
              <a:buNone/>
            </a:pPr>
            <a:endParaRPr lang="he-IL" sz="4000" dirty="0">
              <a:solidFill>
                <a:schemeClr val="accent1">
                  <a:lumMod val="50000"/>
                </a:schemeClr>
              </a:solidFill>
            </a:endParaRPr>
          </a:p>
        </p:txBody>
      </p:sp>
      <p:sp>
        <p:nvSpPr>
          <p:cNvPr id="3" name="כותרת 2"/>
          <p:cNvSpPr>
            <a:spLocks noGrp="1"/>
          </p:cNvSpPr>
          <p:nvPr>
            <p:ph type="title"/>
          </p:nvPr>
        </p:nvSpPr>
        <p:spPr/>
        <p:txBody>
          <a:bodyPr/>
          <a:lstStyle/>
          <a:p>
            <a:r>
              <a:rPr lang="ar-LB" sz="4000" dirty="0">
                <a:solidFill>
                  <a:schemeClr val="accent1">
                    <a:lumMod val="50000"/>
                  </a:schemeClr>
                </a:solidFill>
              </a:rPr>
              <a:t>ماذا سنتعلّم اليوم؟</a:t>
            </a:r>
            <a:endParaRPr lang="he-IL" sz="4000" dirty="0">
              <a:solidFill>
                <a:schemeClr val="accent1">
                  <a:lumMod val="50000"/>
                </a:schemeClr>
              </a:solidFill>
            </a:endParaRPr>
          </a:p>
        </p:txBody>
      </p:sp>
    </p:spTree>
    <p:extLst>
      <p:ext uri="{BB962C8B-B14F-4D97-AF65-F5344CB8AC3E}">
        <p14:creationId xmlns:p14="http://schemas.microsoft.com/office/powerpoint/2010/main" val="391552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a:lnSpc>
                <a:spcPct val="150000"/>
              </a:lnSpc>
              <a:buClr>
                <a:schemeClr val="accent1">
                  <a:lumMod val="50000"/>
                </a:schemeClr>
              </a:buClr>
            </a:pPr>
            <a:r>
              <a:rPr lang="he-IL" sz="3000" dirty="0">
                <a:solidFill>
                  <a:schemeClr val="tx1">
                    <a:lumMod val="95000"/>
                    <a:lumOff val="5000"/>
                  </a:schemeClr>
                </a:solidFill>
              </a:rPr>
              <a:t> </a:t>
            </a:r>
            <a:r>
              <a:rPr lang="ar-LB" sz="3000" dirty="0">
                <a:solidFill>
                  <a:schemeClr val="tx1">
                    <a:lumMod val="95000"/>
                    <a:lumOff val="5000"/>
                  </a:schemeClr>
                </a:solidFill>
              </a:rPr>
              <a:t>تذكّروا حالة طلبتم بها المساعدة مؤخّراً أو بالماضي </a:t>
            </a:r>
            <a:r>
              <a:rPr lang="he-IL" sz="3000" dirty="0">
                <a:solidFill>
                  <a:schemeClr val="tx1">
                    <a:lumMod val="95000"/>
                    <a:lumOff val="5000"/>
                  </a:schemeClr>
                </a:solidFill>
              </a:rPr>
              <a:t>. </a:t>
            </a:r>
          </a:p>
          <a:p>
            <a:pPr marL="45720" indent="0">
              <a:lnSpc>
                <a:spcPct val="150000"/>
              </a:lnSpc>
              <a:buClr>
                <a:schemeClr val="accent1">
                  <a:lumMod val="50000"/>
                </a:schemeClr>
              </a:buClr>
              <a:buNone/>
            </a:pPr>
            <a:r>
              <a:rPr lang="he-IL" sz="3000" dirty="0">
                <a:solidFill>
                  <a:schemeClr val="tx1">
                    <a:lumMod val="95000"/>
                    <a:lumOff val="5000"/>
                  </a:schemeClr>
                </a:solidFill>
              </a:rPr>
              <a:t>   </a:t>
            </a:r>
            <a:r>
              <a:rPr lang="ar-LB" sz="3000" dirty="0">
                <a:solidFill>
                  <a:schemeClr val="tx1">
                    <a:lumMod val="95000"/>
                    <a:lumOff val="5000"/>
                  </a:schemeClr>
                </a:solidFill>
              </a:rPr>
              <a:t>ممّن طلبتم المساعدة؟ ماذا شعرتُم؟ هل وجدتم صعوبة في طلب المساعدة؟</a:t>
            </a:r>
            <a:endParaRPr lang="he-IL" sz="3000" dirty="0">
              <a:solidFill>
                <a:schemeClr val="tx1">
                  <a:lumMod val="95000"/>
                  <a:lumOff val="5000"/>
                </a:schemeClr>
              </a:solidFill>
            </a:endParaRPr>
          </a:p>
          <a:p>
            <a:pPr>
              <a:lnSpc>
                <a:spcPct val="150000"/>
              </a:lnSpc>
              <a:buClr>
                <a:schemeClr val="accent1">
                  <a:lumMod val="50000"/>
                </a:schemeClr>
              </a:buClr>
            </a:pPr>
            <a:r>
              <a:rPr lang="ar-LB" sz="3000" dirty="0">
                <a:solidFill>
                  <a:schemeClr val="tx1">
                    <a:lumMod val="95000"/>
                    <a:lumOff val="5000"/>
                  </a:schemeClr>
                </a:solidFill>
              </a:rPr>
              <a:t>تذكّروا حالة شخصٌ ما طلب مساعدتكم . هل تردّدتم في الأمر وواجهتم معضلة في هذا الموضوع؟</a:t>
            </a:r>
            <a:endParaRPr lang="he-IL" sz="3000" dirty="0">
              <a:solidFill>
                <a:schemeClr val="tx1">
                  <a:lumMod val="95000"/>
                  <a:lumOff val="5000"/>
                </a:schemeClr>
              </a:solidFill>
            </a:endParaRPr>
          </a:p>
        </p:txBody>
      </p:sp>
      <p:sp>
        <p:nvSpPr>
          <p:cNvPr id="2" name="כותרת 1"/>
          <p:cNvSpPr>
            <a:spLocks noGrp="1"/>
          </p:cNvSpPr>
          <p:nvPr>
            <p:ph type="title"/>
          </p:nvPr>
        </p:nvSpPr>
        <p:spPr/>
        <p:txBody>
          <a:bodyPr/>
          <a:lstStyle/>
          <a:p>
            <a:pPr eaLnBrk="1" fontAlgn="auto" hangingPunct="1">
              <a:spcAft>
                <a:spcPts val="0"/>
              </a:spcAft>
              <a:buClr>
                <a:schemeClr val="tx1">
                  <a:lumMod val="85000"/>
                  <a:lumOff val="15000"/>
                </a:schemeClr>
              </a:buClr>
              <a:defRPr/>
            </a:pPr>
            <a:r>
              <a:rPr lang="ar-LB" sz="4000" b="1" dirty="0">
                <a:solidFill>
                  <a:srgbClr val="008080"/>
                </a:solidFill>
              </a:rPr>
              <a:t>والآن عمل ذاتي :تجربة شخصيّة</a:t>
            </a:r>
            <a:endParaRPr lang="he-IL" sz="4000" b="1" dirty="0">
              <a:solidFill>
                <a:srgbClr val="008080"/>
              </a:solidFill>
            </a:endParaRPr>
          </a:p>
        </p:txBody>
      </p:sp>
    </p:spTree>
    <p:extLst>
      <p:ext uri="{BB962C8B-B14F-4D97-AF65-F5344CB8AC3E}">
        <p14:creationId xmlns:p14="http://schemas.microsoft.com/office/powerpoint/2010/main" val="2354370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639098" y="1651338"/>
            <a:ext cx="11210524" cy="4512148"/>
          </a:xfrm>
        </p:spPr>
        <p:txBody>
          <a:bodyPr>
            <a:noAutofit/>
          </a:bodyPr>
          <a:lstStyle/>
          <a:p>
            <a:pPr marL="0" indent="0" algn="ctr">
              <a:buClr>
                <a:schemeClr val="accent6">
                  <a:lumMod val="75000"/>
                </a:schemeClr>
              </a:buClr>
              <a:buNone/>
            </a:pPr>
            <a:endParaRPr lang="he-IL" b="1" dirty="0">
              <a:solidFill>
                <a:schemeClr val="tx1"/>
              </a:solidFill>
            </a:endParaRPr>
          </a:p>
          <a:p>
            <a:pPr marL="45720" indent="0">
              <a:lnSpc>
                <a:spcPct val="150000"/>
              </a:lnSpc>
              <a:buNone/>
            </a:pPr>
            <a:r>
              <a:rPr lang="ar-SA" sz="2400" dirty="0">
                <a:solidFill>
                  <a:schemeClr val="tx1"/>
                </a:solidFill>
                <a:latin typeface="Arial" panose="020B0604020202020204" pitchFamily="34" charset="0"/>
                <a:cs typeface="Arial" panose="020B0604020202020204" pitchFamily="34" charset="0"/>
              </a:rPr>
              <a:t>كانت جميلة حائرة عندما عادت من المدرسة، لم تدر ما عليها أنْ تفعل!. لقد أخبرتها فادية أنها تخطّط للقاء شاب كان يراسلها بواسطة وسائل التواصل الاجتماعيّ، وأخبرتها أنها ستلتقي به في اليوم التالي في البلدة المجاورة. لقد حاولت جميلة إقناعها بالعدول عن رأيها، ولكنّ فادية كانت مصرّة، وطلبت منها أن لا تخبر أحدًا.</a:t>
            </a:r>
          </a:p>
          <a:p>
            <a:pPr marL="45720" indent="0">
              <a:lnSpc>
                <a:spcPct val="150000"/>
              </a:lnSpc>
              <a:buNone/>
            </a:pPr>
            <a:r>
              <a:rPr lang="ar-SA" sz="2400" dirty="0">
                <a:solidFill>
                  <a:schemeClr val="tx1"/>
                </a:solidFill>
                <a:latin typeface="Arial" panose="020B0604020202020204" pitchFamily="34" charset="0"/>
                <a:cs typeface="Arial" panose="020B0604020202020204" pitchFamily="34" charset="0"/>
              </a:rPr>
              <a:t>عندما ذهبت جميلة إلى المدرسة في اليوم التالي، لم تجد فادية، فتوتّرت. لاحظ الزملاء حالتها، وسألوها عن السبب. حاولت جميلة أن تتهرّب من الإجابة، ولكنهم استمرّوا في الضغط عليها إلى أن أخبرتهم عمّا حصل. </a:t>
            </a:r>
          </a:p>
          <a:p>
            <a:pPr marL="45720" indent="0">
              <a:lnSpc>
                <a:spcPct val="150000"/>
              </a:lnSpc>
              <a:buNone/>
            </a:pPr>
            <a:r>
              <a:rPr lang="ar-SA" sz="2400" dirty="0">
                <a:solidFill>
                  <a:schemeClr val="tx1"/>
                </a:solidFill>
                <a:latin typeface="Arial" panose="020B0604020202020204" pitchFamily="34" charset="0"/>
                <a:cs typeface="Arial" panose="020B0604020202020204" pitchFamily="34" charset="0"/>
              </a:rPr>
              <a:t>كانت هذه هي أفكار الزملاء: </a:t>
            </a:r>
            <a:endParaRPr lang="he-IL" sz="2400" dirty="0">
              <a:solidFill>
                <a:schemeClr val="tx1"/>
              </a:solidFill>
              <a:latin typeface="Arial" panose="020B0604020202020204" pitchFamily="34" charset="0"/>
              <a:cs typeface="Arial" panose="020B0604020202020204" pitchFamily="34" charset="0"/>
            </a:endParaRPr>
          </a:p>
          <a:p>
            <a:pPr marL="0" indent="0">
              <a:buClr>
                <a:schemeClr val="accent6">
                  <a:lumMod val="75000"/>
                </a:schemeClr>
              </a:buClr>
              <a:buNone/>
            </a:pPr>
            <a:endParaRPr lang="he-IL" b="1" dirty="0">
              <a:solidFill>
                <a:schemeClr val="tx1"/>
              </a:solidFill>
            </a:endParaRPr>
          </a:p>
          <a:p>
            <a:pPr marL="0" indent="0">
              <a:lnSpc>
                <a:spcPct val="90000"/>
              </a:lnSpc>
              <a:spcBef>
                <a:spcPts val="0"/>
              </a:spcBef>
              <a:buClr>
                <a:schemeClr val="accent6">
                  <a:lumMod val="75000"/>
                </a:schemeClr>
              </a:buClr>
              <a:buSzPts val="3600"/>
              <a:buNone/>
            </a:pPr>
            <a:endParaRPr lang="he-IL" dirty="0">
              <a:solidFill>
                <a:schemeClr val="tx1"/>
              </a:solidFill>
            </a:endParaRPr>
          </a:p>
          <a:p>
            <a:pPr marL="45720" indent="0">
              <a:buNone/>
            </a:pPr>
            <a:endParaRPr lang="he-IL" dirty="0">
              <a:solidFill>
                <a:schemeClr val="tx1"/>
              </a:solidFill>
            </a:endParaRPr>
          </a:p>
          <a:p>
            <a:pPr marL="45720" indent="0">
              <a:lnSpc>
                <a:spcPct val="150000"/>
              </a:lnSpc>
              <a:buNone/>
            </a:pPr>
            <a:endParaRPr lang="he-IL" dirty="0">
              <a:solidFill>
                <a:schemeClr val="tx1"/>
              </a:solidFill>
            </a:endParaRPr>
          </a:p>
        </p:txBody>
      </p:sp>
      <p:sp>
        <p:nvSpPr>
          <p:cNvPr id="3" name="כותרת 2"/>
          <p:cNvSpPr>
            <a:spLocks noGrp="1"/>
          </p:cNvSpPr>
          <p:nvPr>
            <p:ph type="title"/>
          </p:nvPr>
        </p:nvSpPr>
        <p:spPr>
          <a:xfrm>
            <a:off x="350730" y="355847"/>
            <a:ext cx="11498892" cy="1054394"/>
          </a:xfrm>
        </p:spPr>
        <p:txBody>
          <a:bodyPr/>
          <a:lstStyle/>
          <a:p>
            <a:r>
              <a:rPr lang="ar-SY" altLang="he-IL" sz="4000" dirty="0">
                <a:solidFill>
                  <a:srgbClr val="192A72"/>
                </a:solidFill>
                <a:latin typeface="Arial" panose="020B0604020202020204" pitchFamily="34" charset="0"/>
                <a:ea typeface="Varela Round"/>
              </a:rPr>
              <a:t>قصّة فادية وجميلة </a:t>
            </a:r>
            <a:endParaRPr lang="he-IL" sz="4000" dirty="0">
              <a:solidFill>
                <a:schemeClr val="accent1">
                  <a:lumMod val="50000"/>
                </a:schemeClr>
              </a:solidFill>
              <a:latin typeface="Calibri" panose="020F0502020204030204" pitchFamily="34" charset="0"/>
            </a:endParaRPr>
          </a:p>
        </p:txBody>
      </p:sp>
    </p:spTree>
    <p:extLst>
      <p:ext uri="{BB962C8B-B14F-4D97-AF65-F5344CB8AC3E}">
        <p14:creationId xmlns:p14="http://schemas.microsoft.com/office/powerpoint/2010/main" val="2339847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9A6F54-B3C4-4322-9999-0D404C0B1C43}"/>
              </a:ext>
            </a:extLst>
          </p:cNvPr>
          <p:cNvSpPr>
            <a:spLocks noGrp="1"/>
          </p:cNvSpPr>
          <p:nvPr>
            <p:ph type="title"/>
          </p:nvPr>
        </p:nvSpPr>
        <p:spPr/>
        <p:txBody>
          <a:bodyPr/>
          <a:lstStyle/>
          <a:p>
            <a:r>
              <a:rPr lang="ar-SY" altLang="he-IL" sz="4000" dirty="0">
                <a:solidFill>
                  <a:schemeClr val="tx2">
                    <a:lumMod val="50000"/>
                  </a:schemeClr>
                </a:solidFill>
                <a:latin typeface="Arial" panose="020B0604020202020204" pitchFamily="34" charset="0"/>
                <a:ea typeface="Varela Round"/>
              </a:rPr>
              <a:t>قصّة فادية وجميلة </a:t>
            </a:r>
            <a:r>
              <a:rPr lang="he-IL" sz="4000" dirty="0">
                <a:solidFill>
                  <a:schemeClr val="accent1">
                    <a:lumMod val="50000"/>
                  </a:schemeClr>
                </a:solidFill>
              </a:rPr>
              <a:t>	</a:t>
            </a:r>
          </a:p>
        </p:txBody>
      </p:sp>
      <p:sp>
        <p:nvSpPr>
          <p:cNvPr id="5" name="מציין מיקום תוכן 4"/>
          <p:cNvSpPr>
            <a:spLocks noGrp="1"/>
          </p:cNvSpPr>
          <p:nvPr>
            <p:ph idx="1"/>
          </p:nvPr>
        </p:nvSpPr>
        <p:spPr>
          <a:xfrm>
            <a:off x="515999" y="1817511"/>
            <a:ext cx="11337333" cy="4820356"/>
          </a:xfrm>
        </p:spPr>
        <p:txBody>
          <a:bodyPr>
            <a:normAutofit/>
          </a:bodyPr>
          <a:lstStyle/>
          <a:p>
            <a:pPr marL="0" indent="0">
              <a:lnSpc>
                <a:spcPct val="200000"/>
              </a:lnSpc>
              <a:buClr>
                <a:schemeClr val="dk1"/>
              </a:buClr>
              <a:buSzPts val="3600"/>
              <a:buNone/>
            </a:pPr>
            <a:endParaRPr lang="he-IL" dirty="0">
              <a:solidFill>
                <a:schemeClr val="tx1"/>
              </a:solidFill>
            </a:endParaRPr>
          </a:p>
          <a:p>
            <a:pPr marL="0" indent="0">
              <a:lnSpc>
                <a:spcPct val="90000"/>
              </a:lnSpc>
              <a:buClr>
                <a:schemeClr val="dk1"/>
              </a:buClr>
              <a:buSzPts val="3600"/>
              <a:buNone/>
            </a:pPr>
            <a:endParaRPr lang="he-IL" sz="3000" dirty="0">
              <a:solidFill>
                <a:schemeClr val="tx1"/>
              </a:solidFill>
            </a:endParaRPr>
          </a:p>
          <a:p>
            <a:pPr marL="0" indent="0">
              <a:buNone/>
            </a:pPr>
            <a:endParaRPr lang="he-IL" sz="3000" dirty="0"/>
          </a:p>
        </p:txBody>
      </p:sp>
      <p:sp>
        <p:nvSpPr>
          <p:cNvPr id="6" name="בועת מחשבה: ענן 1">
            <a:extLst>
              <a:ext uri="{FF2B5EF4-FFF2-40B4-BE49-F238E27FC236}">
                <a16:creationId xmlns:a16="http://schemas.microsoft.com/office/drawing/2014/main" id="{E6990E46-DC08-439E-9964-4CFD6E33733F}"/>
              </a:ext>
            </a:extLst>
          </p:cNvPr>
          <p:cNvSpPr/>
          <p:nvPr/>
        </p:nvSpPr>
        <p:spPr>
          <a:xfrm>
            <a:off x="9024721" y="1495246"/>
            <a:ext cx="2828611" cy="1839266"/>
          </a:xfrm>
          <a:prstGeom prst="cloudCallou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tx1"/>
                </a:solidFill>
                <a:latin typeface="Arial" panose="020B0604020202020204" pitchFamily="34" charset="0"/>
                <a:cs typeface="Arial" panose="020B0604020202020204" pitchFamily="34" charset="0"/>
              </a:rPr>
              <a:t>يا لك مِن صديقة، كيف تفشين سرّ صديقتك؟</a:t>
            </a:r>
            <a:endParaRPr lang="he-IL" sz="2000" b="1" dirty="0">
              <a:solidFill>
                <a:schemeClr val="tx1"/>
              </a:solidFill>
              <a:latin typeface="Arial" panose="020B0604020202020204" pitchFamily="34" charset="0"/>
              <a:cs typeface="Arial" panose="020B0604020202020204" pitchFamily="34" charset="0"/>
            </a:endParaRPr>
          </a:p>
        </p:txBody>
      </p:sp>
      <p:sp>
        <p:nvSpPr>
          <p:cNvPr id="7" name="בועת מחשבה: ענן 5">
            <a:extLst>
              <a:ext uri="{FF2B5EF4-FFF2-40B4-BE49-F238E27FC236}">
                <a16:creationId xmlns:a16="http://schemas.microsoft.com/office/drawing/2014/main" id="{6B8B4098-9330-42D3-BF02-9BE147E9B0D0}"/>
              </a:ext>
            </a:extLst>
          </p:cNvPr>
          <p:cNvSpPr/>
          <p:nvPr/>
        </p:nvSpPr>
        <p:spPr>
          <a:xfrm>
            <a:off x="5423463" y="1516615"/>
            <a:ext cx="2828611" cy="1817897"/>
          </a:xfrm>
          <a:prstGeom prst="cloud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Y" sz="2000" b="1" dirty="0">
                <a:solidFill>
                  <a:schemeClr val="tx1"/>
                </a:solidFill>
                <a:latin typeface="Arial" panose="020B0604020202020204" pitchFamily="34" charset="0"/>
                <a:cs typeface="Arial" panose="020B0604020202020204" pitchFamily="34" charset="0"/>
              </a:rPr>
              <a:t>وما شأنك أنت في ما تفعله فادية؟ أنت تحشرين أنفك في كُلّ شيء!</a:t>
            </a:r>
            <a:endParaRPr lang="he-IL" sz="2000" b="1" dirty="0">
              <a:solidFill>
                <a:schemeClr val="tx1"/>
              </a:solidFill>
              <a:latin typeface="Arial" panose="020B0604020202020204" pitchFamily="34" charset="0"/>
              <a:cs typeface="Arial" panose="020B0604020202020204" pitchFamily="34" charset="0"/>
            </a:endParaRPr>
          </a:p>
        </p:txBody>
      </p:sp>
      <p:sp>
        <p:nvSpPr>
          <p:cNvPr id="9" name="בועת מחשבה: ענן 4">
            <a:extLst>
              <a:ext uri="{FF2B5EF4-FFF2-40B4-BE49-F238E27FC236}">
                <a16:creationId xmlns:a16="http://schemas.microsoft.com/office/drawing/2014/main" id="{E2528AFF-0C01-4D81-8C9D-6FA35A7B07AE}"/>
              </a:ext>
            </a:extLst>
          </p:cNvPr>
          <p:cNvSpPr/>
          <p:nvPr/>
        </p:nvSpPr>
        <p:spPr>
          <a:xfrm>
            <a:off x="1335321" y="1665981"/>
            <a:ext cx="2828611" cy="1839266"/>
          </a:xfrm>
          <a:prstGeom prst="cloud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Y" sz="2000" b="1" dirty="0">
                <a:solidFill>
                  <a:schemeClr val="tx1"/>
                </a:solidFill>
                <a:latin typeface="Arial" panose="020B0604020202020204" pitchFamily="34" charset="0"/>
                <a:cs typeface="Arial" panose="020B0604020202020204" pitchFamily="34" charset="0"/>
              </a:rPr>
              <a:t>عليك أن تطلبي المساعدة مِن ش</a:t>
            </a:r>
            <a:r>
              <a:rPr lang="ar-SA" sz="2000" b="1" dirty="0">
                <a:solidFill>
                  <a:schemeClr val="tx1"/>
                </a:solidFill>
                <a:latin typeface="Arial" panose="020B0604020202020204" pitchFamily="34" charset="0"/>
                <a:cs typeface="Arial" panose="020B0604020202020204" pitchFamily="34" charset="0"/>
              </a:rPr>
              <a:t>خص بالغ كالمعلّمة أو المستشارة مثلًا</a:t>
            </a:r>
            <a:endParaRPr lang="he-IL" sz="2000" b="1" dirty="0">
              <a:solidFill>
                <a:schemeClr val="tx1"/>
              </a:solidFill>
              <a:latin typeface="Arial" panose="020B0604020202020204" pitchFamily="34" charset="0"/>
              <a:cs typeface="Arial" panose="020B0604020202020204" pitchFamily="34" charset="0"/>
            </a:endParaRPr>
          </a:p>
        </p:txBody>
      </p:sp>
      <p:sp>
        <p:nvSpPr>
          <p:cNvPr id="10" name="בועת מחשבה: ענן 6">
            <a:extLst>
              <a:ext uri="{FF2B5EF4-FFF2-40B4-BE49-F238E27FC236}">
                <a16:creationId xmlns:a16="http://schemas.microsoft.com/office/drawing/2014/main" id="{31192012-8B22-425A-A074-AC167FA72ECB}"/>
              </a:ext>
            </a:extLst>
          </p:cNvPr>
          <p:cNvSpPr/>
          <p:nvPr/>
        </p:nvSpPr>
        <p:spPr>
          <a:xfrm>
            <a:off x="8854402" y="3937056"/>
            <a:ext cx="2828611" cy="1839266"/>
          </a:xfrm>
          <a:prstGeom prst="cloudCallou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Y" sz="2000" b="1" dirty="0">
                <a:solidFill>
                  <a:schemeClr val="tx1"/>
                </a:solidFill>
                <a:latin typeface="Arial" panose="020B0604020202020204" pitchFamily="34" charset="0"/>
                <a:cs typeface="Arial" panose="020B0604020202020204" pitchFamily="34" charset="0"/>
              </a:rPr>
              <a:t>أنت المذنبة، كان عليك أن توقفيها وتمنعيها من الذهاب</a:t>
            </a:r>
            <a:endParaRPr lang="he-IL" sz="2000" b="1" dirty="0">
              <a:solidFill>
                <a:schemeClr val="tx1"/>
              </a:solidFill>
              <a:latin typeface="Arial" panose="020B0604020202020204" pitchFamily="34" charset="0"/>
              <a:cs typeface="Arial" panose="020B0604020202020204" pitchFamily="34" charset="0"/>
            </a:endParaRPr>
          </a:p>
        </p:txBody>
      </p:sp>
      <p:sp>
        <p:nvSpPr>
          <p:cNvPr id="11" name="בועת מחשבה: ענן 7">
            <a:extLst>
              <a:ext uri="{FF2B5EF4-FFF2-40B4-BE49-F238E27FC236}">
                <a16:creationId xmlns:a16="http://schemas.microsoft.com/office/drawing/2014/main" id="{2D707EDF-A89F-4019-A96F-A9B37AFBFEBD}"/>
              </a:ext>
            </a:extLst>
          </p:cNvPr>
          <p:cNvSpPr/>
          <p:nvPr/>
        </p:nvSpPr>
        <p:spPr>
          <a:xfrm>
            <a:off x="4681200" y="3979447"/>
            <a:ext cx="2828611" cy="1839266"/>
          </a:xfrm>
          <a:prstGeom prst="cloudCallou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Y" sz="2000" b="1" dirty="0">
                <a:solidFill>
                  <a:schemeClr val="tx1"/>
                </a:solidFill>
                <a:latin typeface="Arial" panose="020B0604020202020204" pitchFamily="34" charset="0"/>
                <a:cs typeface="Arial" panose="020B0604020202020204" pitchFamily="34" charset="0"/>
              </a:rPr>
              <a:t>لا بدّ أن هذا موقف صعب عليك، أنا أفهمك، لقد حصل لي أمْر مشابه</a:t>
            </a:r>
            <a:endParaRPr lang="he-IL" sz="2000" b="1" dirty="0">
              <a:solidFill>
                <a:schemeClr val="tx1"/>
              </a:solidFill>
              <a:latin typeface="Arial" panose="020B0604020202020204" pitchFamily="34" charset="0"/>
              <a:cs typeface="Arial" panose="020B0604020202020204" pitchFamily="34" charset="0"/>
            </a:endParaRPr>
          </a:p>
        </p:txBody>
      </p:sp>
      <p:sp>
        <p:nvSpPr>
          <p:cNvPr id="12" name="בועת מחשבה: ענן 8">
            <a:extLst>
              <a:ext uri="{FF2B5EF4-FFF2-40B4-BE49-F238E27FC236}">
                <a16:creationId xmlns:a16="http://schemas.microsoft.com/office/drawing/2014/main" id="{BFBFC31D-A139-412D-A0D5-4B6E1D9A5DB3}"/>
              </a:ext>
            </a:extLst>
          </p:cNvPr>
          <p:cNvSpPr/>
          <p:nvPr/>
        </p:nvSpPr>
        <p:spPr>
          <a:xfrm>
            <a:off x="892427" y="4033917"/>
            <a:ext cx="2828611" cy="1839266"/>
          </a:xfrm>
          <a:prstGeom prst="cloud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275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8" name="כותרת 7"/>
          <p:cNvSpPr>
            <a:spLocks noGrp="1"/>
          </p:cNvSpPr>
          <p:nvPr>
            <p:ph type="title"/>
          </p:nvPr>
        </p:nvSpPr>
        <p:spPr/>
        <p:txBody>
          <a:bodyPr/>
          <a:lstStyle/>
          <a:p>
            <a:r>
              <a:rPr lang="ar-SA" sz="4000" dirty="0">
                <a:solidFill>
                  <a:schemeClr val="tx1"/>
                </a:solidFill>
                <a:latin typeface="Arial" panose="020B0604020202020204" pitchFamily="34" charset="0"/>
                <a:cs typeface="Arial" panose="020B0604020202020204" pitchFamily="34" charset="0"/>
              </a:rPr>
              <a:t>نتوقّف كي نفكّر ونتأمّل</a:t>
            </a:r>
            <a:endParaRPr lang="he-IL" sz="4000" dirty="0">
              <a:solidFill>
                <a:schemeClr val="tx1"/>
              </a:solidFill>
              <a:latin typeface="Arial" panose="020B0604020202020204" pitchFamily="34" charset="0"/>
              <a:cs typeface="Arial" panose="020B0604020202020204" pitchFamily="34" charset="0"/>
            </a:endParaRPr>
          </a:p>
        </p:txBody>
      </p:sp>
      <p:sp>
        <p:nvSpPr>
          <p:cNvPr id="2" name="מציין מיקום תוכן 1"/>
          <p:cNvSpPr>
            <a:spLocks noGrp="1"/>
          </p:cNvSpPr>
          <p:nvPr>
            <p:ph idx="1"/>
          </p:nvPr>
        </p:nvSpPr>
        <p:spPr>
          <a:xfrm>
            <a:off x="516001" y="1896533"/>
            <a:ext cx="9841145" cy="3979224"/>
          </a:xfrm>
        </p:spPr>
        <p:txBody>
          <a:bodyPr>
            <a:normAutofit fontScale="92500" lnSpcReduction="20000"/>
          </a:bodyPr>
          <a:lstStyle/>
          <a:p>
            <a:pPr marL="0" indent="0">
              <a:buClr>
                <a:schemeClr val="dk1"/>
              </a:buClr>
              <a:buSzPts val="3600"/>
              <a:buNone/>
            </a:pPr>
            <a:r>
              <a:rPr lang="ar-SA" dirty="0">
                <a:latin typeface="Arial" panose="020B0604020202020204" pitchFamily="34" charset="0"/>
                <a:cs typeface="Arial" panose="020B0604020202020204" pitchFamily="34" charset="0"/>
              </a:rPr>
              <a:t>فكّروا في المواقف الّتي ظهرت مِن خلال أفكار الزملاء:</a:t>
            </a:r>
            <a:endParaRPr lang="he-IL" dirty="0">
              <a:latin typeface="Arial" panose="020B0604020202020204" pitchFamily="34" charset="0"/>
              <a:cs typeface="Arial" panose="020B0604020202020204" pitchFamily="34" charset="0"/>
            </a:endParaRPr>
          </a:p>
          <a:p>
            <a:pPr marL="514350" indent="-514350">
              <a:buClr>
                <a:schemeClr val="dk1"/>
              </a:buClr>
              <a:buSzPct val="100000"/>
              <a:buFont typeface="+mj-lt"/>
              <a:buAutoNum type="arabicPeriod"/>
            </a:pPr>
            <a:r>
              <a:rPr lang="ar-SA" sz="2800" dirty="0">
                <a:solidFill>
                  <a:schemeClr val="tx1"/>
                </a:solidFill>
                <a:latin typeface="Arial" panose="020B0604020202020204" pitchFamily="34" charset="0"/>
                <a:cs typeface="Arial" panose="020B0604020202020204" pitchFamily="34" charset="0"/>
              </a:rPr>
              <a:t>ما رأيكم في المعضلة الّتي تواجهها جميلة – هل عليها أن تطلب المساعدة مِن أجل فادية؟</a:t>
            </a:r>
            <a:endParaRPr lang="he-IL" sz="2800" dirty="0">
              <a:solidFill>
                <a:schemeClr val="tx1"/>
              </a:solidFill>
              <a:latin typeface="Arial" panose="020B0604020202020204" pitchFamily="34" charset="0"/>
              <a:cs typeface="Arial" panose="020B0604020202020204" pitchFamily="34" charset="0"/>
            </a:endParaRPr>
          </a:p>
          <a:p>
            <a:pPr marL="514350" indent="-514350">
              <a:buClr>
                <a:schemeClr val="dk1"/>
              </a:buClr>
              <a:buSzPct val="100000"/>
              <a:buFont typeface="+mj-lt"/>
              <a:buAutoNum type="arabicPeriod"/>
            </a:pPr>
            <a:r>
              <a:rPr lang="ar-SA" sz="2800" dirty="0">
                <a:solidFill>
                  <a:schemeClr val="tx1"/>
                </a:solidFill>
                <a:latin typeface="Arial" panose="020B0604020202020204" pitchFamily="34" charset="0"/>
                <a:cs typeface="Arial" panose="020B0604020202020204" pitchFamily="34" charset="0"/>
              </a:rPr>
              <a:t>ما الصواب الذي يجب أن تفعله فادية؟ ما الصواب الذي يجب أن تفعله جميلة؟</a:t>
            </a:r>
            <a:endParaRPr lang="he-IL" sz="2800" dirty="0">
              <a:solidFill>
                <a:schemeClr val="tx1"/>
              </a:solidFill>
              <a:latin typeface="Arial" panose="020B0604020202020204" pitchFamily="34" charset="0"/>
              <a:cs typeface="Arial" panose="020B0604020202020204" pitchFamily="34" charset="0"/>
            </a:endParaRPr>
          </a:p>
          <a:p>
            <a:pPr marL="514350" indent="-514350">
              <a:buClr>
                <a:schemeClr val="dk1"/>
              </a:buClr>
              <a:buSzPct val="100000"/>
              <a:buFont typeface="+mj-lt"/>
              <a:buAutoNum type="arabicPeriod"/>
            </a:pPr>
            <a:r>
              <a:rPr lang="ar-SA" sz="2800" dirty="0">
                <a:solidFill>
                  <a:schemeClr val="tx1"/>
                </a:solidFill>
                <a:latin typeface="Arial" panose="020B0604020202020204" pitchFamily="34" charset="0"/>
                <a:cs typeface="Arial" panose="020B0604020202020204" pitchFamily="34" charset="0"/>
              </a:rPr>
              <a:t>مع أيّ ردّ فِعل مِن ردود أفعال الزملاء تتماهون؟ لماذا؟ </a:t>
            </a:r>
          </a:p>
          <a:p>
            <a:pPr marL="514350" indent="-514350">
              <a:buClr>
                <a:schemeClr val="dk1"/>
              </a:buClr>
              <a:buSzPct val="100000"/>
              <a:buFont typeface="+mj-lt"/>
              <a:buAutoNum type="arabicPeriod"/>
            </a:pPr>
            <a:r>
              <a:rPr lang="ar-SA" sz="2800" dirty="0">
                <a:solidFill>
                  <a:schemeClr val="tx1"/>
                </a:solidFill>
                <a:latin typeface="Arial" panose="020B0604020202020204" pitchFamily="34" charset="0"/>
                <a:cs typeface="Arial" panose="020B0604020202020204" pitchFamily="34" charset="0"/>
              </a:rPr>
              <a:t>هل كنتم تضيفون ردّ فِعل إضافيّ؟ ما هو؟ لماذا؟</a:t>
            </a:r>
            <a:endParaRPr lang="he-IL" sz="2800" dirty="0">
              <a:solidFill>
                <a:schemeClr val="tx1"/>
              </a:solidFill>
              <a:latin typeface="Arial" panose="020B0604020202020204" pitchFamily="34" charset="0"/>
              <a:cs typeface="Arial" panose="020B0604020202020204" pitchFamily="34" charset="0"/>
            </a:endParaRPr>
          </a:p>
          <a:p>
            <a:pPr marL="514350" indent="-514350">
              <a:buClr>
                <a:schemeClr val="dk1"/>
              </a:buClr>
              <a:buSzPct val="100000"/>
              <a:buFont typeface="+mj-lt"/>
              <a:buAutoNum type="arabicPeriod"/>
            </a:pPr>
            <a:r>
              <a:rPr lang="ar-SA" sz="2800" dirty="0">
                <a:solidFill>
                  <a:schemeClr val="tx1"/>
                </a:solidFill>
                <a:latin typeface="Arial" panose="020B0604020202020204" pitchFamily="34" charset="0"/>
                <a:cs typeface="Arial" panose="020B0604020202020204" pitchFamily="34" charset="0"/>
              </a:rPr>
              <a:t>ما رأيكم في ما فعلت جميلة مِن إفشاء سر</a:t>
            </a:r>
            <a:r>
              <a:rPr lang="he-IL" sz="2800" dirty="0">
                <a:solidFill>
                  <a:schemeClr val="tx1"/>
                </a:solidFill>
                <a:latin typeface="Arial" panose="020B0604020202020204" pitchFamily="34" charset="0"/>
                <a:cs typeface="Arial" panose="020B0604020202020204" pitchFamily="34" charset="0"/>
              </a:rPr>
              <a:t> </a:t>
            </a:r>
            <a:r>
              <a:rPr lang="ar-SA" sz="2800" dirty="0">
                <a:solidFill>
                  <a:schemeClr val="tx1"/>
                </a:solidFill>
                <a:latin typeface="Arial" panose="020B0604020202020204" pitchFamily="34" charset="0"/>
                <a:cs typeface="Arial" panose="020B0604020202020204" pitchFamily="34" charset="0"/>
              </a:rPr>
              <a:t>فادية؟</a:t>
            </a:r>
            <a:r>
              <a:rPr lang="he-IL" sz="2800" dirty="0">
                <a:solidFill>
                  <a:schemeClr val="tx1"/>
                </a:solidFill>
                <a:latin typeface="Arial" panose="020B0604020202020204" pitchFamily="34" charset="0"/>
                <a:cs typeface="Arial" panose="020B0604020202020204" pitchFamily="34" charset="0"/>
              </a:rPr>
              <a:t> </a:t>
            </a:r>
            <a:r>
              <a:rPr lang="ar-SA" sz="2800" dirty="0">
                <a:solidFill>
                  <a:schemeClr val="tx1"/>
                </a:solidFill>
                <a:latin typeface="Arial" panose="020B0604020202020204" pitchFamily="34" charset="0"/>
                <a:cs typeface="Arial" panose="020B0604020202020204" pitchFamily="34" charset="0"/>
              </a:rPr>
              <a:t>اشرحوا.</a:t>
            </a:r>
            <a:endParaRPr lang="he-IL" sz="2800" dirty="0">
              <a:solidFill>
                <a:schemeClr val="tx1"/>
              </a:solidFill>
              <a:latin typeface="Arial" panose="020B0604020202020204" pitchFamily="34" charset="0"/>
              <a:cs typeface="Arial" panose="020B0604020202020204" pitchFamily="34" charset="0"/>
            </a:endParaRPr>
          </a:p>
          <a:p>
            <a:pPr marL="514350" indent="-514350">
              <a:buClr>
                <a:schemeClr val="dk1"/>
              </a:buClr>
              <a:buSzPct val="100000"/>
              <a:buFont typeface="+mj-lt"/>
              <a:buAutoNum type="arabicPeriod"/>
            </a:pPr>
            <a:r>
              <a:rPr lang="ar-SA" sz="2800" dirty="0">
                <a:solidFill>
                  <a:schemeClr val="tx1"/>
                </a:solidFill>
                <a:latin typeface="Arial" panose="020B0604020202020204" pitchFamily="34" charset="0"/>
                <a:cs typeface="Arial" panose="020B0604020202020204" pitchFamily="34" charset="0"/>
              </a:rPr>
              <a:t>هل صادفتم حالة مماثلة في حياتكم الشخصيّة؟ ما كانت المعضلة؟ ماذا اخترتم أن تفعلوا؟ اكتبوا إجاباتكم في الدفتر. </a:t>
            </a:r>
            <a:endParaRPr lang="he-IL" sz="2800" dirty="0">
              <a:solidFill>
                <a:schemeClr val="tx1"/>
              </a:solidFill>
              <a:latin typeface="Arial" panose="020B0604020202020204" pitchFamily="34" charset="0"/>
              <a:cs typeface="Arial" panose="020B0604020202020204" pitchFamily="34" charset="0"/>
            </a:endParaRPr>
          </a:p>
          <a:p>
            <a:pPr marL="0" indent="0">
              <a:buNone/>
            </a:pPr>
            <a:endParaRPr lang="he-IL"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2334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9A6F54-B3C4-4322-9999-0D404C0B1C43}"/>
              </a:ext>
            </a:extLst>
          </p:cNvPr>
          <p:cNvSpPr>
            <a:spLocks noGrp="1"/>
          </p:cNvSpPr>
          <p:nvPr>
            <p:ph type="title"/>
          </p:nvPr>
        </p:nvSpPr>
        <p:spPr/>
        <p:txBody>
          <a:bodyPr/>
          <a:lstStyle/>
          <a:p>
            <a:r>
              <a:rPr lang="ar-LB" sz="4000" dirty="0">
                <a:solidFill>
                  <a:schemeClr val="accent1">
                    <a:lumMod val="50000"/>
                  </a:schemeClr>
                </a:solidFill>
              </a:rPr>
              <a:t>هل توافقون؟</a:t>
            </a:r>
            <a:r>
              <a:rPr lang="he-IL" sz="4000" dirty="0">
                <a:solidFill>
                  <a:schemeClr val="accent1">
                    <a:lumMod val="50000"/>
                  </a:schemeClr>
                </a:solidFill>
              </a:rPr>
              <a:t>	</a:t>
            </a:r>
          </a:p>
        </p:txBody>
      </p:sp>
      <p:sp>
        <p:nvSpPr>
          <p:cNvPr id="5" name="מציין מיקום תוכן 4"/>
          <p:cNvSpPr>
            <a:spLocks noGrp="1"/>
          </p:cNvSpPr>
          <p:nvPr>
            <p:ph idx="1"/>
          </p:nvPr>
        </p:nvSpPr>
        <p:spPr>
          <a:xfrm>
            <a:off x="515999" y="1817511"/>
            <a:ext cx="11337333" cy="4820356"/>
          </a:xfrm>
        </p:spPr>
        <p:txBody>
          <a:bodyPr>
            <a:normAutofit/>
          </a:bodyPr>
          <a:lstStyle/>
          <a:p>
            <a:pPr marL="0" indent="0">
              <a:lnSpc>
                <a:spcPct val="200000"/>
              </a:lnSpc>
              <a:buClr>
                <a:schemeClr val="dk1"/>
              </a:buClr>
              <a:buSzPts val="3600"/>
              <a:buNone/>
            </a:pPr>
            <a:r>
              <a:rPr lang="ar-LB" sz="2800" dirty="0">
                <a:solidFill>
                  <a:schemeClr val="tx1"/>
                </a:solidFill>
              </a:rPr>
              <a:t>تأمّلوا المعطيات الّتي سنستعرضها بخصوص طلب المساعدة لدى المراهقين..</a:t>
            </a:r>
          </a:p>
          <a:p>
            <a:pPr marL="0" indent="0">
              <a:lnSpc>
                <a:spcPct val="200000"/>
              </a:lnSpc>
              <a:buClr>
                <a:schemeClr val="dk1"/>
              </a:buClr>
              <a:buSzPts val="3600"/>
              <a:buNone/>
            </a:pPr>
            <a:endParaRPr lang="he-IL" dirty="0">
              <a:solidFill>
                <a:schemeClr val="tx1"/>
              </a:solidFill>
            </a:endParaRPr>
          </a:p>
          <a:p>
            <a:pPr marL="0" indent="0">
              <a:lnSpc>
                <a:spcPct val="90000"/>
              </a:lnSpc>
              <a:buClr>
                <a:schemeClr val="dk1"/>
              </a:buClr>
              <a:buSzPts val="3600"/>
              <a:buNone/>
            </a:pPr>
            <a:endParaRPr lang="he-IL" sz="3000" dirty="0">
              <a:solidFill>
                <a:schemeClr val="tx1"/>
              </a:solidFill>
            </a:endParaRPr>
          </a:p>
          <a:p>
            <a:pPr marL="0" indent="0">
              <a:buNone/>
            </a:pPr>
            <a:endParaRPr lang="he-IL" sz="3000" dirty="0"/>
          </a:p>
        </p:txBody>
      </p:sp>
    </p:spTree>
    <p:extLst>
      <p:ext uri="{BB962C8B-B14F-4D97-AF65-F5344CB8AC3E}">
        <p14:creationId xmlns:p14="http://schemas.microsoft.com/office/powerpoint/2010/main" val="2489381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08000" y="355846"/>
            <a:ext cx="11175013" cy="1063051"/>
          </a:xfrm>
        </p:spPr>
        <p:txBody>
          <a:bodyPr/>
          <a:lstStyle/>
          <a:p>
            <a:r>
              <a:rPr lang="ar-SA" sz="4000" dirty="0">
                <a:solidFill>
                  <a:schemeClr val="tx2">
                    <a:lumMod val="50000"/>
                  </a:schemeClr>
                </a:solidFill>
                <a:latin typeface="Arial" panose="020B0604020202020204" pitchFamily="34" charset="0"/>
              </a:rPr>
              <a:t>معطيات تثير الاهتمام</a:t>
            </a:r>
            <a:endParaRPr lang="he-IL" sz="4000" dirty="0">
              <a:solidFill>
                <a:schemeClr val="tx2">
                  <a:lumMod val="50000"/>
                </a:schemeClr>
              </a:solidFill>
              <a:latin typeface="Arial" panose="020B0604020202020204" pitchFamily="34" charset="0"/>
            </a:endParaRPr>
          </a:p>
        </p:txBody>
      </p:sp>
      <p:sp>
        <p:nvSpPr>
          <p:cNvPr id="3" name="מציין מיקום תוכן 2"/>
          <p:cNvSpPr>
            <a:spLocks noGrp="1"/>
          </p:cNvSpPr>
          <p:nvPr>
            <p:ph idx="1"/>
          </p:nvPr>
        </p:nvSpPr>
        <p:spPr>
          <a:xfrm>
            <a:off x="236768" y="929316"/>
            <a:ext cx="11439232" cy="5441987"/>
          </a:xfrm>
        </p:spPr>
        <p:txBody>
          <a:bodyPr>
            <a:noAutofit/>
          </a:bodyPr>
          <a:lstStyle/>
          <a:p>
            <a:pPr marL="0" indent="0">
              <a:buNone/>
            </a:pPr>
            <a:r>
              <a:rPr lang="ar-SA" b="1" dirty="0">
                <a:latin typeface="Arial" panose="020B0604020202020204" pitchFamily="34" charset="0"/>
                <a:cs typeface="Arial" panose="020B0604020202020204" pitchFamily="34" charset="0"/>
              </a:rPr>
              <a:t>هذه المعطيات هي حَوْل التوجّه لطلب المساعدة بشكل عامّ والمساعدة بين الأصدقاء بشكل خاصّ: </a:t>
            </a:r>
            <a:endParaRPr lang="he-IL" b="1" dirty="0">
              <a:latin typeface="Arial" panose="020B0604020202020204" pitchFamily="34" charset="0"/>
              <a:cs typeface="Arial" panose="020B0604020202020204" pitchFamily="34" charset="0"/>
            </a:endParaRPr>
          </a:p>
          <a:p>
            <a:pPr>
              <a:buFont typeface="Wingdings" panose="05000000000000000000" pitchFamily="2" charset="2"/>
              <a:buChar char="ü"/>
            </a:pPr>
            <a:endParaRPr lang="ar-LB" sz="2800"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ü"/>
            </a:pPr>
            <a:r>
              <a:rPr lang="ar-SA" sz="2800" dirty="0">
                <a:solidFill>
                  <a:schemeClr val="tx1"/>
                </a:solidFill>
                <a:latin typeface="Arial" panose="020B0604020202020204" pitchFamily="34" charset="0"/>
                <a:cs typeface="Arial" panose="020B0604020202020204" pitchFamily="34" charset="0"/>
              </a:rPr>
              <a:t>يُعَدّ التوجّه لطَلَب المساعدة أحد عوامل الحصانة النفسيّة</a:t>
            </a:r>
            <a:r>
              <a:rPr lang="he-IL" sz="2800" dirty="0">
                <a:solidFill>
                  <a:schemeClr val="tx1"/>
                </a:solidFill>
                <a:latin typeface="Arial" panose="020B0604020202020204" pitchFamily="34" charset="0"/>
                <a:cs typeface="Arial" panose="020B0604020202020204" pitchFamily="34" charset="0"/>
              </a:rPr>
              <a:t> (יבלון, 2010)</a:t>
            </a:r>
            <a:r>
              <a:rPr lang="ar-SA" sz="2800" dirty="0">
                <a:solidFill>
                  <a:schemeClr val="tx1"/>
                </a:solidFill>
                <a:latin typeface="Arial" panose="020B0604020202020204" pitchFamily="34" charset="0"/>
                <a:cs typeface="Arial" panose="020B0604020202020204" pitchFamily="34" charset="0"/>
              </a:rPr>
              <a:t>.</a:t>
            </a:r>
            <a:endParaRPr lang="ar-SY" sz="2800"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ü"/>
            </a:pPr>
            <a:r>
              <a:rPr lang="ar-SA" sz="2800" dirty="0">
                <a:solidFill>
                  <a:schemeClr val="tx1"/>
                </a:solidFill>
                <a:latin typeface="Arial" panose="020B0604020202020204" pitchFamily="34" charset="0"/>
                <a:cs typeface="Arial" panose="020B0604020202020204" pitchFamily="34" charset="0"/>
              </a:rPr>
              <a:t>هناك فجوة بين الحالات الّتي يشعر خلالها التلاميذ بالحاجة إلى المساعدة واستعدادهم  أن يطلبوا المساعدة بشكل فِعْليّ. قسم كبير مِن الشباب الذين يواجهون حالات ضَغْط يختارون الامتناع عن طَلَب المساعدة على الرغم مِن المعاناة الّتي تنطوي عليها هذه الحالات </a:t>
            </a:r>
            <a:r>
              <a:rPr lang="he-IL" sz="2800" dirty="0">
                <a:solidFill>
                  <a:schemeClr val="tx1"/>
                </a:solidFill>
                <a:latin typeface="Arial" panose="020B0604020202020204" pitchFamily="34" charset="0"/>
                <a:cs typeface="Arial" panose="020B0604020202020204" pitchFamily="34" charset="0"/>
              </a:rPr>
              <a:t>(גילת, 2011).</a:t>
            </a:r>
          </a:p>
        </p:txBody>
      </p:sp>
    </p:spTree>
    <p:extLst>
      <p:ext uri="{BB962C8B-B14F-4D97-AF65-F5344CB8AC3E}">
        <p14:creationId xmlns:p14="http://schemas.microsoft.com/office/powerpoint/2010/main" val="1587418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SA" sz="4000" dirty="0">
                <a:solidFill>
                  <a:schemeClr val="tx1"/>
                </a:solidFill>
                <a:latin typeface="Arial" panose="020B0604020202020204" pitchFamily="34" charset="0"/>
                <a:cs typeface="+mn-cs"/>
              </a:rPr>
              <a:t>معطيات تثير الاهتمام</a:t>
            </a:r>
            <a:endParaRPr lang="he-IL" sz="4000" dirty="0">
              <a:solidFill>
                <a:schemeClr val="tx1"/>
              </a:solidFill>
              <a:latin typeface="Arial" panose="020B0604020202020204" pitchFamily="34" charset="0"/>
              <a:cs typeface="+mn-cs"/>
            </a:endParaRPr>
          </a:p>
        </p:txBody>
      </p:sp>
      <p:sp>
        <p:nvSpPr>
          <p:cNvPr id="3" name="מציין מיקום תוכן 2"/>
          <p:cNvSpPr>
            <a:spLocks noGrp="1"/>
          </p:cNvSpPr>
          <p:nvPr>
            <p:ph idx="1"/>
          </p:nvPr>
        </p:nvSpPr>
        <p:spPr>
          <a:xfrm>
            <a:off x="508000" y="1572783"/>
            <a:ext cx="11439232" cy="5441987"/>
          </a:xfrm>
        </p:spPr>
        <p:txBody>
          <a:bodyPr>
            <a:noAutofit/>
          </a:bodyPr>
          <a:lstStyle/>
          <a:p>
            <a:pPr marL="0" indent="0">
              <a:buNone/>
            </a:pPr>
            <a:r>
              <a:rPr lang="ar-SA" b="1" dirty="0">
                <a:latin typeface="Arial" panose="020B0604020202020204" pitchFamily="34" charset="0"/>
                <a:cs typeface="Arial" panose="020B0604020202020204" pitchFamily="34" charset="0"/>
              </a:rPr>
              <a:t>هذه المعطيات هي حَوْل التوجّه لطلب المساعدة بشكل عامّ والمساعدة بين الأصدقاء بشكل خاصّ: </a:t>
            </a:r>
            <a:endParaRPr lang="he-IL" b="1" dirty="0">
              <a:latin typeface="Arial" panose="020B0604020202020204" pitchFamily="34" charset="0"/>
              <a:cs typeface="Arial" panose="020B0604020202020204" pitchFamily="34" charset="0"/>
            </a:endParaRPr>
          </a:p>
          <a:p>
            <a:pPr>
              <a:buFont typeface="Wingdings" panose="05000000000000000000" pitchFamily="2" charset="2"/>
              <a:buChar char="ü"/>
            </a:pPr>
            <a:endParaRPr lang="ar-LB" sz="2800"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ü"/>
            </a:pPr>
            <a:r>
              <a:rPr lang="ar-SA" sz="2800" dirty="0">
                <a:solidFill>
                  <a:schemeClr val="tx1"/>
                </a:solidFill>
                <a:latin typeface="Arial" panose="020B0604020202020204" pitchFamily="34" charset="0"/>
                <a:cs typeface="Arial" panose="020B0604020202020204" pitchFamily="34" charset="0"/>
              </a:rPr>
              <a:t>إذا احتاج التلاميذ إلى المساعدة فلن يتوجّهوا لطلبها مِن الجِهات الرسميّة في %70 مِن الحالات </a:t>
            </a:r>
            <a:r>
              <a:rPr lang="he-IL" sz="2800" dirty="0">
                <a:solidFill>
                  <a:schemeClr val="tx1"/>
                </a:solidFill>
                <a:latin typeface="Arial" panose="020B0604020202020204" pitchFamily="34" charset="0"/>
                <a:cs typeface="Arial" panose="020B0604020202020204" pitchFamily="34" charset="0"/>
              </a:rPr>
              <a:t>(יבלון, 2015).</a:t>
            </a:r>
          </a:p>
          <a:p>
            <a:pPr>
              <a:buFont typeface="Wingdings" panose="05000000000000000000" pitchFamily="2" charset="2"/>
              <a:buChar char="ü"/>
            </a:pPr>
            <a:r>
              <a:rPr lang="he-IL" sz="2800" dirty="0">
                <a:solidFill>
                  <a:schemeClr val="tx1"/>
                </a:solidFill>
                <a:latin typeface="Arial" panose="020B0604020202020204" pitchFamily="34" charset="0"/>
                <a:cs typeface="Arial" panose="020B0604020202020204" pitchFamily="34" charset="0"/>
              </a:rPr>
              <a:t>74% </a:t>
            </a:r>
            <a:r>
              <a:rPr lang="ar-SA" sz="2800" dirty="0">
                <a:solidFill>
                  <a:schemeClr val="tx1"/>
                </a:solidFill>
                <a:latin typeface="Arial" panose="020B0604020202020204" pitchFamily="34" charset="0"/>
                <a:cs typeface="Arial" panose="020B0604020202020204" pitchFamily="34" charset="0"/>
              </a:rPr>
              <a:t>مِن أبناء الشبيبة العرب</a:t>
            </a:r>
            <a:r>
              <a:rPr lang="he-IL" sz="2800" dirty="0">
                <a:solidFill>
                  <a:schemeClr val="tx1"/>
                </a:solidFill>
                <a:latin typeface="Arial" panose="020B0604020202020204" pitchFamily="34" charset="0"/>
                <a:cs typeface="Arial" panose="020B0604020202020204" pitchFamily="34" charset="0"/>
              </a:rPr>
              <a:t> </a:t>
            </a:r>
            <a:r>
              <a:rPr lang="ar-SA" sz="2800" dirty="0">
                <a:solidFill>
                  <a:schemeClr val="tx1"/>
                </a:solidFill>
                <a:latin typeface="Arial" panose="020B0604020202020204" pitchFamily="34" charset="0"/>
                <a:cs typeface="Arial" panose="020B0604020202020204" pitchFamily="34" charset="0"/>
              </a:rPr>
              <a:t>صرّحوا بأن مِن السهل عليهم الحديث مع الصديق\ـة القريب\ـة حَوْلَ أمورٍ تقلقهم جدًّا</a:t>
            </a:r>
            <a:r>
              <a:rPr lang="he-IL" sz="2800" dirty="0">
                <a:solidFill>
                  <a:schemeClr val="tx1"/>
                </a:solidFill>
                <a:latin typeface="Arial" panose="020B0604020202020204" pitchFamily="34" charset="0"/>
                <a:cs typeface="Arial" panose="020B0604020202020204" pitchFamily="34" charset="0"/>
              </a:rPr>
              <a:t> (הראל פיש, 2014)</a:t>
            </a:r>
            <a:r>
              <a:rPr lang="ar-SA" sz="2800" dirty="0">
                <a:solidFill>
                  <a:schemeClr val="tx1"/>
                </a:solidFill>
                <a:latin typeface="Arial" panose="020B0604020202020204" pitchFamily="34" charset="0"/>
                <a:cs typeface="Arial" panose="020B0604020202020204" pitchFamily="34" charset="0"/>
              </a:rPr>
              <a:t>، وعندما يواجهون ضائقة ما ويحتاجون إلى المشورة والمساعدة فَهُم يتوجّهون إلى الصديق\ـة القريب\ـة أوّلاً </a:t>
            </a:r>
            <a:r>
              <a:rPr lang="he-IL" sz="2800" dirty="0">
                <a:solidFill>
                  <a:schemeClr val="tx1"/>
                </a:solidFill>
                <a:latin typeface="Arial" panose="020B0604020202020204" pitchFamily="34" charset="0"/>
                <a:cs typeface="Arial" panose="020B0604020202020204" pitchFamily="34" charset="0"/>
              </a:rPr>
              <a:t>(</a:t>
            </a:r>
            <a:r>
              <a:rPr lang="en-US" sz="2800" dirty="0">
                <a:solidFill>
                  <a:schemeClr val="tx1"/>
                </a:solidFill>
                <a:latin typeface="Arial" panose="020B0604020202020204" pitchFamily="34" charset="0"/>
                <a:cs typeface="Arial" panose="020B0604020202020204" pitchFamily="34" charset="0"/>
              </a:rPr>
              <a:t>Sherer, 2007</a:t>
            </a:r>
            <a:r>
              <a:rPr lang="ar-SY" sz="2800" dirty="0">
                <a:solidFill>
                  <a:schemeClr val="tx1"/>
                </a:solidFill>
                <a:latin typeface="Arial" panose="020B0604020202020204" pitchFamily="34" charset="0"/>
                <a:cs typeface="Arial" panose="020B0604020202020204" pitchFamily="34" charset="0"/>
              </a:rPr>
              <a:t>). </a:t>
            </a:r>
            <a:endParaRPr lang="he-IL"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6102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9A6F54-B3C4-4322-9999-0D404C0B1C43}"/>
              </a:ext>
            </a:extLst>
          </p:cNvPr>
          <p:cNvSpPr>
            <a:spLocks noGrp="1"/>
          </p:cNvSpPr>
          <p:nvPr>
            <p:ph type="title"/>
          </p:nvPr>
        </p:nvSpPr>
        <p:spPr/>
        <p:txBody>
          <a:bodyPr/>
          <a:lstStyle/>
          <a:p>
            <a:r>
              <a:rPr lang="ar-LB" sz="4000" dirty="0">
                <a:solidFill>
                  <a:schemeClr val="accent1">
                    <a:lumMod val="50000"/>
                  </a:schemeClr>
                </a:solidFill>
              </a:rPr>
              <a:t>هل توافقون؟</a:t>
            </a:r>
            <a:r>
              <a:rPr lang="he-IL" sz="4000" dirty="0">
                <a:solidFill>
                  <a:schemeClr val="accent1">
                    <a:lumMod val="50000"/>
                  </a:schemeClr>
                </a:solidFill>
              </a:rPr>
              <a:t>	</a:t>
            </a:r>
          </a:p>
        </p:txBody>
      </p:sp>
      <p:sp>
        <p:nvSpPr>
          <p:cNvPr id="5" name="מציין מיקום תוכן 4"/>
          <p:cNvSpPr>
            <a:spLocks noGrp="1"/>
          </p:cNvSpPr>
          <p:nvPr>
            <p:ph idx="1"/>
          </p:nvPr>
        </p:nvSpPr>
        <p:spPr>
          <a:xfrm>
            <a:off x="225777" y="1704622"/>
            <a:ext cx="11695289" cy="4899378"/>
          </a:xfrm>
        </p:spPr>
        <p:txBody>
          <a:bodyPr>
            <a:normAutofit/>
          </a:bodyPr>
          <a:lstStyle/>
          <a:p>
            <a:pPr marL="0" lvl="0" indent="0">
              <a:lnSpc>
                <a:spcPct val="150000"/>
              </a:lnSpc>
              <a:spcBef>
                <a:spcPts val="0"/>
              </a:spcBef>
              <a:buClr>
                <a:prstClr val="black"/>
              </a:buClr>
              <a:buSzPts val="3600"/>
              <a:buNone/>
            </a:pPr>
            <a:r>
              <a:rPr lang="ar-SA" sz="2400" spc="0" dirty="0">
                <a:solidFill>
                  <a:schemeClr val="tx1"/>
                </a:solidFill>
                <a:latin typeface="Arial" panose="020B0604020202020204" pitchFamily="34" charset="0"/>
                <a:cs typeface="Arial" panose="020B0604020202020204" pitchFamily="34" charset="0"/>
              </a:rPr>
              <a:t>إليكم الأسئلة مِن جديد:</a:t>
            </a:r>
            <a:endParaRPr lang="he-IL" sz="2400" spc="0" dirty="0">
              <a:solidFill>
                <a:schemeClr val="tx1"/>
              </a:solidFill>
              <a:latin typeface="Arial" panose="020B0604020202020204" pitchFamily="34" charset="0"/>
              <a:cs typeface="Arial" panose="020B0604020202020204" pitchFamily="34" charset="0"/>
            </a:endParaRPr>
          </a:p>
          <a:p>
            <a:pPr marL="742950" lvl="0" indent="-742950">
              <a:lnSpc>
                <a:spcPct val="150000"/>
              </a:lnSpc>
              <a:spcBef>
                <a:spcPts val="0"/>
              </a:spcBef>
              <a:buClr>
                <a:prstClr val="black"/>
              </a:buClr>
              <a:buSzPct val="100000"/>
              <a:buFont typeface="Arial" pitchFamily="34" charset="0"/>
              <a:buAutoNum type="arabicPeriod"/>
            </a:pPr>
            <a:r>
              <a:rPr lang="ar-SA" sz="2400" spc="0" dirty="0">
                <a:solidFill>
                  <a:schemeClr val="tx1"/>
                </a:solidFill>
                <a:latin typeface="Arial" panose="020B0604020202020204" pitchFamily="34" charset="0"/>
                <a:cs typeface="Arial" panose="020B0604020202020204" pitchFamily="34" charset="0"/>
              </a:rPr>
              <a:t>ما المعطيات الّتي توافقون عليها؟</a:t>
            </a:r>
            <a:endParaRPr lang="he-IL" sz="2400" spc="0" dirty="0">
              <a:solidFill>
                <a:schemeClr val="tx1"/>
              </a:solidFill>
              <a:latin typeface="Arial" panose="020B0604020202020204" pitchFamily="34" charset="0"/>
              <a:cs typeface="Arial" panose="020B0604020202020204" pitchFamily="34" charset="0"/>
            </a:endParaRPr>
          </a:p>
          <a:p>
            <a:pPr marL="742950" lvl="0" indent="-742950">
              <a:lnSpc>
                <a:spcPct val="150000"/>
              </a:lnSpc>
              <a:spcBef>
                <a:spcPts val="0"/>
              </a:spcBef>
              <a:buClr>
                <a:prstClr val="black"/>
              </a:buClr>
              <a:buSzPct val="100000"/>
              <a:buFont typeface="Arial" pitchFamily="34" charset="0"/>
              <a:buAutoNum type="arabicPeriod"/>
            </a:pPr>
            <a:r>
              <a:rPr lang="ar-SA" sz="2400" spc="0" dirty="0">
                <a:solidFill>
                  <a:schemeClr val="tx1"/>
                </a:solidFill>
                <a:latin typeface="Arial" panose="020B0604020202020204" pitchFamily="34" charset="0"/>
                <a:cs typeface="Arial" panose="020B0604020202020204" pitchFamily="34" charset="0"/>
              </a:rPr>
              <a:t>ماذا تفعلون عادة: </a:t>
            </a:r>
            <a:br>
              <a:rPr lang="he-IL" sz="2400" spc="0" dirty="0">
                <a:solidFill>
                  <a:schemeClr val="tx1"/>
                </a:solidFill>
                <a:latin typeface="Arial" panose="020B0604020202020204" pitchFamily="34" charset="0"/>
                <a:cs typeface="Arial" panose="020B0604020202020204" pitchFamily="34" charset="0"/>
              </a:rPr>
            </a:br>
            <a:r>
              <a:rPr lang="ar-SA" sz="2400" spc="0" dirty="0">
                <a:solidFill>
                  <a:schemeClr val="tx1"/>
                </a:solidFill>
                <a:latin typeface="Arial" panose="020B0604020202020204" pitchFamily="34" charset="0"/>
                <a:cs typeface="Arial" panose="020B0604020202020204" pitchFamily="34" charset="0"/>
              </a:rPr>
              <a:t>تطلبون المساعدة مِن صديق؟</a:t>
            </a:r>
            <a:br>
              <a:rPr lang="he-IL" sz="2400" spc="0" dirty="0">
                <a:solidFill>
                  <a:schemeClr val="tx1"/>
                </a:solidFill>
                <a:latin typeface="Arial" panose="020B0604020202020204" pitchFamily="34" charset="0"/>
                <a:cs typeface="Arial" panose="020B0604020202020204" pitchFamily="34" charset="0"/>
              </a:rPr>
            </a:br>
            <a:r>
              <a:rPr lang="ar-SA" sz="2400" spc="0" dirty="0">
                <a:solidFill>
                  <a:schemeClr val="tx1"/>
                </a:solidFill>
                <a:latin typeface="Arial" panose="020B0604020202020204" pitchFamily="34" charset="0"/>
                <a:cs typeface="Arial" panose="020B0604020202020204" pitchFamily="34" charset="0"/>
              </a:rPr>
              <a:t>تطلبون المساعدة مِن شخص بالغ؟</a:t>
            </a:r>
            <a:br>
              <a:rPr lang="he-IL" sz="2400" spc="0" dirty="0">
                <a:solidFill>
                  <a:schemeClr val="tx1"/>
                </a:solidFill>
                <a:latin typeface="Arial" panose="020B0604020202020204" pitchFamily="34" charset="0"/>
                <a:cs typeface="Arial" panose="020B0604020202020204" pitchFamily="34" charset="0"/>
              </a:rPr>
            </a:br>
            <a:r>
              <a:rPr lang="ar-SA" sz="2400" spc="0" dirty="0">
                <a:solidFill>
                  <a:schemeClr val="tx1"/>
                </a:solidFill>
                <a:latin typeface="Arial" panose="020B0604020202020204" pitchFamily="34" charset="0"/>
                <a:cs typeface="Arial" panose="020B0604020202020204" pitchFamily="34" charset="0"/>
              </a:rPr>
              <a:t>تتدبّرون أموركم بأنفسكم؟</a:t>
            </a:r>
            <a:endParaRPr lang="he-IL" sz="2400" spc="0" dirty="0">
              <a:solidFill>
                <a:schemeClr val="tx1"/>
              </a:solidFill>
              <a:latin typeface="Arial" panose="020B0604020202020204" pitchFamily="34" charset="0"/>
              <a:cs typeface="Arial" panose="020B0604020202020204" pitchFamily="34" charset="0"/>
            </a:endParaRPr>
          </a:p>
          <a:p>
            <a:pPr marL="742950" lvl="0" indent="-742950">
              <a:lnSpc>
                <a:spcPct val="150000"/>
              </a:lnSpc>
              <a:spcBef>
                <a:spcPts val="0"/>
              </a:spcBef>
              <a:buClr>
                <a:prstClr val="black"/>
              </a:buClr>
              <a:buSzPct val="100000"/>
              <a:buFont typeface="Arial" pitchFamily="34" charset="0"/>
              <a:buAutoNum type="arabicPeriod"/>
            </a:pPr>
            <a:r>
              <a:rPr lang="ar-SA" sz="2400" spc="0" dirty="0">
                <a:solidFill>
                  <a:schemeClr val="tx1"/>
                </a:solidFill>
                <a:latin typeface="Arial" panose="020B0604020202020204" pitchFamily="34" charset="0"/>
                <a:cs typeface="Arial" panose="020B0604020202020204" pitchFamily="34" charset="0"/>
              </a:rPr>
              <a:t>هل تشعرون بأنّ أصدقاءكم يتوجّهون إليكم لطلب المساعدة؟</a:t>
            </a:r>
            <a:r>
              <a:rPr lang="ar-LB" sz="2400" spc="0" dirty="0">
                <a:solidFill>
                  <a:schemeClr val="tx1"/>
                </a:solidFill>
                <a:latin typeface="Arial" panose="020B0604020202020204" pitchFamily="34" charset="0"/>
                <a:cs typeface="Arial" panose="020B0604020202020204" pitchFamily="34" charset="0"/>
              </a:rPr>
              <a:t> </a:t>
            </a:r>
            <a:r>
              <a:rPr lang="ar-SA" sz="2400" spc="0" dirty="0">
                <a:solidFill>
                  <a:schemeClr val="tx1"/>
                </a:solidFill>
                <a:latin typeface="Arial" panose="020B0604020202020204" pitchFamily="34" charset="0"/>
                <a:cs typeface="Arial" panose="020B0604020202020204" pitchFamily="34" charset="0"/>
              </a:rPr>
              <a:t>في أيّ مواضيع؟</a:t>
            </a:r>
            <a:endParaRPr lang="he-IL" sz="2400" spc="0" dirty="0">
              <a:solidFill>
                <a:schemeClr val="tx1"/>
              </a:solidFill>
              <a:latin typeface="Arial" panose="020B0604020202020204" pitchFamily="34" charset="0"/>
              <a:cs typeface="Arial" panose="020B0604020202020204" pitchFamily="34" charset="0"/>
            </a:endParaRPr>
          </a:p>
          <a:p>
            <a:pPr marL="742950" lvl="0" indent="-742950">
              <a:lnSpc>
                <a:spcPct val="150000"/>
              </a:lnSpc>
              <a:spcBef>
                <a:spcPts val="0"/>
              </a:spcBef>
              <a:buClr>
                <a:prstClr val="black"/>
              </a:buClr>
              <a:buSzPct val="100000"/>
              <a:buFont typeface="Arial" pitchFamily="34" charset="0"/>
              <a:buAutoNum type="arabicPeriod"/>
            </a:pPr>
            <a:r>
              <a:rPr lang="ar-SA" sz="2400" spc="0" dirty="0">
                <a:solidFill>
                  <a:schemeClr val="tx1"/>
                </a:solidFill>
                <a:latin typeface="Arial" panose="020B0604020202020204" pitchFamily="34" charset="0"/>
                <a:cs typeface="Arial" panose="020B0604020202020204" pitchFamily="34" charset="0"/>
              </a:rPr>
              <a:t>ماذا تفعلون كي تساعدوهم؟</a:t>
            </a:r>
            <a:endParaRPr lang="he-IL" sz="2400" spc="0" dirty="0">
              <a:solidFill>
                <a:schemeClr val="tx1"/>
              </a:solidFill>
              <a:latin typeface="Arial" panose="020B0604020202020204" pitchFamily="34" charset="0"/>
              <a:cs typeface="Arial" panose="020B0604020202020204" pitchFamily="34" charset="0"/>
            </a:endParaRPr>
          </a:p>
          <a:p>
            <a:pPr marL="0" indent="0">
              <a:lnSpc>
                <a:spcPct val="150000"/>
              </a:lnSpc>
              <a:buClr>
                <a:schemeClr val="dk1"/>
              </a:buClr>
              <a:buSzPts val="3600"/>
            </a:pPr>
            <a:endParaRPr lang="he-IL" sz="2800" dirty="0">
              <a:solidFill>
                <a:srgbClr val="192A72"/>
              </a:solidFill>
            </a:endParaRPr>
          </a:p>
          <a:p>
            <a:pPr marL="0" indent="0">
              <a:lnSpc>
                <a:spcPct val="90000"/>
              </a:lnSpc>
              <a:buClr>
                <a:schemeClr val="dk1"/>
              </a:buClr>
              <a:buSzPts val="3600"/>
              <a:buNone/>
            </a:pPr>
            <a:endParaRPr lang="he-IL" sz="2800" dirty="0"/>
          </a:p>
          <a:p>
            <a:pPr marL="742950" indent="-742950">
              <a:lnSpc>
                <a:spcPct val="90000"/>
              </a:lnSpc>
              <a:buClr>
                <a:schemeClr val="dk1"/>
              </a:buClr>
              <a:buSzPts val="3600"/>
              <a:buAutoNum type="arabicPeriod"/>
            </a:pPr>
            <a:endParaRPr lang="he-IL" sz="2800" dirty="0"/>
          </a:p>
          <a:p>
            <a:pPr marL="0" indent="0">
              <a:buNone/>
            </a:pPr>
            <a:endParaRPr lang="he-IL" sz="2800" dirty="0"/>
          </a:p>
        </p:txBody>
      </p:sp>
    </p:spTree>
    <p:extLst>
      <p:ext uri="{BB962C8B-B14F-4D97-AF65-F5344CB8AC3E}">
        <p14:creationId xmlns:p14="http://schemas.microsoft.com/office/powerpoint/2010/main" val="2797986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16000" y="190491"/>
            <a:ext cx="11175013" cy="1367375"/>
          </a:xfrm>
        </p:spPr>
        <p:txBody>
          <a:bodyPr/>
          <a:lstStyle/>
          <a:p>
            <a:pPr>
              <a:lnSpc>
                <a:spcPct val="150000"/>
              </a:lnSpc>
            </a:pPr>
            <a:br>
              <a:rPr lang="he-IL" dirty="0">
                <a:solidFill>
                  <a:schemeClr val="accent1">
                    <a:lumMod val="50000"/>
                  </a:schemeClr>
                </a:solidFill>
              </a:rPr>
            </a:br>
            <a:br>
              <a:rPr lang="ar-LB" dirty="0">
                <a:solidFill>
                  <a:schemeClr val="accent1">
                    <a:lumMod val="50000"/>
                  </a:schemeClr>
                </a:solidFill>
              </a:rPr>
            </a:br>
            <a:r>
              <a:rPr lang="ar-LB" sz="4000" dirty="0">
                <a:solidFill>
                  <a:schemeClr val="accent1">
                    <a:lumMod val="50000"/>
                  </a:schemeClr>
                </a:solidFill>
              </a:rPr>
              <a:t>معاينة ذاتيّة- نتأمّل في المرآة</a:t>
            </a:r>
            <a:br>
              <a:rPr lang="he-IL" sz="4000" dirty="0">
                <a:solidFill>
                  <a:schemeClr val="accent1">
                    <a:lumMod val="50000"/>
                  </a:schemeClr>
                </a:solidFill>
              </a:rPr>
            </a:br>
            <a:r>
              <a:rPr lang="ar-LB" sz="2000" dirty="0">
                <a:solidFill>
                  <a:schemeClr val="accent1">
                    <a:lumMod val="50000"/>
                  </a:schemeClr>
                </a:solidFill>
              </a:rPr>
              <a:t>تأمّلوا الأسئلة الآتية، واختاروا الإجابة الأنسب بالنسبة لكم.اكتبوا في الدفتر الإجابة الّتي اخترتموها. </a:t>
            </a:r>
            <a:br>
              <a:rPr lang="ar-LB" sz="2000" dirty="0">
                <a:solidFill>
                  <a:schemeClr val="accent1">
                    <a:lumMod val="50000"/>
                  </a:schemeClr>
                </a:solidFill>
              </a:rPr>
            </a:br>
            <a:br>
              <a:rPr lang="ar-LB" sz="2000" dirty="0">
                <a:solidFill>
                  <a:schemeClr val="accent1">
                    <a:lumMod val="50000"/>
                  </a:schemeClr>
                </a:solidFill>
              </a:rPr>
            </a:br>
            <a:r>
              <a:rPr lang="he-IL" sz="2000" dirty="0">
                <a:solidFill>
                  <a:schemeClr val="accent1">
                    <a:lumMod val="50000"/>
                  </a:schemeClr>
                </a:solidFill>
              </a:rPr>
              <a:t>:</a:t>
            </a:r>
            <a:br>
              <a:rPr lang="he-IL" sz="2000" dirty="0">
                <a:solidFill>
                  <a:schemeClr val="accent1">
                    <a:lumMod val="50000"/>
                  </a:schemeClr>
                </a:solidFill>
              </a:rPr>
            </a:br>
            <a:br>
              <a:rPr lang="he-IL" sz="2000" dirty="0">
                <a:solidFill>
                  <a:schemeClr val="accent1">
                    <a:lumMod val="50000"/>
                  </a:schemeClr>
                </a:solidFill>
              </a:rPr>
            </a:br>
            <a:endParaRPr lang="he-IL" sz="2000" dirty="0">
              <a:solidFill>
                <a:schemeClr val="accent1">
                  <a:lumMod val="50000"/>
                </a:schemeClr>
              </a:solidFill>
            </a:endParaRPr>
          </a:p>
        </p:txBody>
      </p:sp>
      <p:sp>
        <p:nvSpPr>
          <p:cNvPr id="4" name="תיבת טקסט 5">
            <a:extLst>
              <a:ext uri="{FF2B5EF4-FFF2-40B4-BE49-F238E27FC236}">
                <a16:creationId xmlns:a16="http://schemas.microsoft.com/office/drawing/2014/main" id="{DF1C52E8-0070-45A4-8752-CF81DF2B3CFD}"/>
              </a:ext>
            </a:extLst>
          </p:cNvPr>
          <p:cNvSpPr txBox="1"/>
          <p:nvPr/>
        </p:nvSpPr>
        <p:spPr>
          <a:xfrm>
            <a:off x="6775221" y="1906073"/>
            <a:ext cx="4557606" cy="1631216"/>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1. </a:t>
            </a:r>
            <a:r>
              <a:rPr lang="ar-SA" sz="2000" b="1" dirty="0">
                <a:latin typeface="Arial" panose="020B0604020202020204" pitchFamily="34" charset="0"/>
                <a:cs typeface="Arial" panose="020B0604020202020204" pitchFamily="34" charset="0"/>
              </a:rPr>
              <a:t>أنا أستطيع أن أتحدّث عن أمور استصعبها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p>
        </p:txBody>
      </p:sp>
      <p:sp>
        <p:nvSpPr>
          <p:cNvPr id="5" name="תיבת טקסט 6">
            <a:extLst>
              <a:ext uri="{FF2B5EF4-FFF2-40B4-BE49-F238E27FC236}">
                <a16:creationId xmlns:a16="http://schemas.microsoft.com/office/drawing/2014/main" id="{DF735837-DC45-4F36-A979-9716133AF2FF}"/>
              </a:ext>
            </a:extLst>
          </p:cNvPr>
          <p:cNvSpPr txBox="1"/>
          <p:nvPr/>
        </p:nvSpPr>
        <p:spPr>
          <a:xfrm>
            <a:off x="1328150" y="1887796"/>
            <a:ext cx="4399000" cy="1938992"/>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ar-LB" sz="2000" b="1" dirty="0">
                <a:latin typeface="Arial" panose="020B0604020202020204" pitchFamily="34" charset="0"/>
                <a:cs typeface="Arial" panose="020B0604020202020204" pitchFamily="34" charset="0"/>
              </a:rPr>
              <a:t>2</a:t>
            </a:r>
            <a:r>
              <a:rPr lang="he-IL" sz="2000" b="1" dirty="0">
                <a:latin typeface="Arial" panose="020B0604020202020204" pitchFamily="34" charset="0"/>
                <a:cs typeface="Arial" panose="020B0604020202020204" pitchFamily="34" charset="0"/>
              </a:rPr>
              <a:t>. </a:t>
            </a:r>
            <a:r>
              <a:rPr lang="ar-SA" sz="2000" b="1" dirty="0">
                <a:latin typeface="Arial" panose="020B0604020202020204" pitchFamily="34" charset="0"/>
                <a:cs typeface="Arial" panose="020B0604020202020204" pitchFamily="34" charset="0"/>
              </a:rPr>
              <a:t>أنا أمتنِعُ عن إشراك الآخرين لأني أشعر بالارتباك و\أو الخجل </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000" dirty="0">
              <a:latin typeface="Arial" panose="020B0604020202020204" pitchFamily="34" charset="0"/>
              <a:cs typeface="Arial" panose="020B0604020202020204" pitchFamily="34" charset="0"/>
            </a:endParaRPr>
          </a:p>
        </p:txBody>
      </p:sp>
      <p:sp>
        <p:nvSpPr>
          <p:cNvPr id="6" name="תיבת טקסט 11">
            <a:extLst>
              <a:ext uri="{FF2B5EF4-FFF2-40B4-BE49-F238E27FC236}">
                <a16:creationId xmlns:a16="http://schemas.microsoft.com/office/drawing/2014/main" id="{33AC6AB0-93AE-4AAA-A5FD-CB91381897E6}"/>
              </a:ext>
            </a:extLst>
          </p:cNvPr>
          <p:cNvSpPr txBox="1"/>
          <p:nvPr/>
        </p:nvSpPr>
        <p:spPr>
          <a:xfrm>
            <a:off x="6775221" y="4304343"/>
            <a:ext cx="4557606" cy="1938992"/>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3. </a:t>
            </a:r>
            <a:r>
              <a:rPr lang="ar-SA" sz="2000" b="1" dirty="0">
                <a:latin typeface="Arial" panose="020B0604020202020204" pitchFamily="34" charset="0"/>
                <a:cs typeface="Arial" panose="020B0604020202020204" pitchFamily="34" charset="0"/>
              </a:rPr>
              <a:t>أواجه صعوبة في أن أكون منفتحًا وأن أتحدّث عن الأمور الشخصيّة </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000" dirty="0">
              <a:latin typeface="Arial" panose="020B0604020202020204" pitchFamily="34" charset="0"/>
              <a:cs typeface="Arial" panose="020B0604020202020204" pitchFamily="34" charset="0"/>
            </a:endParaRPr>
          </a:p>
        </p:txBody>
      </p:sp>
      <p:sp>
        <p:nvSpPr>
          <p:cNvPr id="7" name="תיבת טקסט 9">
            <a:extLst>
              <a:ext uri="{FF2B5EF4-FFF2-40B4-BE49-F238E27FC236}">
                <a16:creationId xmlns:a16="http://schemas.microsoft.com/office/drawing/2014/main" id="{25A5308A-3052-47CC-B2C0-621A45CB1EA9}"/>
              </a:ext>
            </a:extLst>
          </p:cNvPr>
          <p:cNvSpPr txBox="1"/>
          <p:nvPr/>
        </p:nvSpPr>
        <p:spPr>
          <a:xfrm>
            <a:off x="1328150" y="4304343"/>
            <a:ext cx="4399000" cy="1938992"/>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4. </a:t>
            </a:r>
            <a:r>
              <a:rPr lang="ar-SA" sz="2000" b="1" dirty="0">
                <a:latin typeface="Arial" panose="020B0604020202020204" pitchFamily="34" charset="0"/>
                <a:cs typeface="Arial" panose="020B0604020202020204" pitchFamily="34" charset="0"/>
              </a:rPr>
              <a:t>أكشِف أحيانًا عن مشاعر\مخاوف\أمنيات دفينة خلال محادثاتي مع الأصدقاء</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000" dirty="0">
              <a:latin typeface="Arial" panose="020B0604020202020204" pitchFamily="34" charset="0"/>
              <a:cs typeface="Arial" panose="020B0604020202020204" pitchFamily="34" charset="0"/>
            </a:endParaRPr>
          </a:p>
        </p:txBody>
      </p:sp>
      <p:pic>
        <p:nvPicPr>
          <p:cNvPr id="8" name="תמונה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524" y="58100"/>
            <a:ext cx="1749987" cy="1749987"/>
          </a:xfrm>
          <a:prstGeom prst="rect">
            <a:avLst/>
          </a:prstGeom>
        </p:spPr>
      </p:pic>
      <p:sp>
        <p:nvSpPr>
          <p:cNvPr id="9" name="מלבן 8"/>
          <p:cNvSpPr/>
          <p:nvPr/>
        </p:nvSpPr>
        <p:spPr>
          <a:xfrm>
            <a:off x="315457" y="209819"/>
            <a:ext cx="602256" cy="1446550"/>
          </a:xfrm>
          <a:prstGeom prst="rect">
            <a:avLst/>
          </a:prstGeom>
          <a:noFill/>
        </p:spPr>
        <p:txBody>
          <a:bodyPr wrap="square" lIns="91440" tIns="45720" rIns="91440" bIns="45720">
            <a:spAutoFit/>
          </a:bodyPr>
          <a:lstStyle/>
          <a:p>
            <a:pPr algn="ctr"/>
            <a:r>
              <a:rPr lang="he-IL" sz="8800" b="1" dirty="0">
                <a:ln w="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09057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br>
              <a:rPr lang="ar-LB" sz="4000" dirty="0">
                <a:solidFill>
                  <a:srgbClr val="39CDE7">
                    <a:lumMod val="50000"/>
                  </a:srgbClr>
                </a:solidFill>
              </a:rPr>
            </a:br>
            <a:r>
              <a:rPr lang="ar-LB" sz="4000" dirty="0">
                <a:solidFill>
                  <a:srgbClr val="39CDE7">
                    <a:lumMod val="50000"/>
                  </a:srgbClr>
                </a:solidFill>
              </a:rPr>
              <a:t>معاينة ذاتيّة- نتأمّل في المرآة</a:t>
            </a:r>
            <a:br>
              <a:rPr lang="he-IL" sz="4000" dirty="0">
                <a:solidFill>
                  <a:srgbClr val="39CDE7">
                    <a:lumMod val="50000"/>
                  </a:srgbClr>
                </a:solidFill>
              </a:rPr>
            </a:br>
            <a:r>
              <a:rPr lang="ar-LB" sz="2000" dirty="0">
                <a:solidFill>
                  <a:srgbClr val="39CDE7">
                    <a:lumMod val="50000"/>
                  </a:srgbClr>
                </a:solidFill>
              </a:rPr>
              <a:t>تأمّلوا الأسئلة الآتية، واختاروا الإجابة الأنسب بالنسبة لكم.اكتبوا في الدفتر الإجابة الّتي اخترتموها. </a:t>
            </a:r>
            <a:br>
              <a:rPr lang="ar-LB" sz="2000" dirty="0">
                <a:solidFill>
                  <a:srgbClr val="39CDE7">
                    <a:lumMod val="50000"/>
                  </a:srgbClr>
                </a:solidFill>
              </a:rPr>
            </a:br>
            <a:br>
              <a:rPr lang="ar-LB" sz="2000" dirty="0">
                <a:solidFill>
                  <a:srgbClr val="39CDE7">
                    <a:lumMod val="50000"/>
                  </a:srgbClr>
                </a:solidFill>
              </a:rPr>
            </a:br>
            <a:endParaRPr lang="he-IL" sz="4000" dirty="0">
              <a:solidFill>
                <a:schemeClr val="accent1">
                  <a:lumMod val="50000"/>
                </a:schemeClr>
              </a:solidFill>
            </a:endParaRPr>
          </a:p>
        </p:txBody>
      </p:sp>
      <p:pic>
        <p:nvPicPr>
          <p:cNvPr id="8" name="תמונה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994" y="58100"/>
            <a:ext cx="1749987" cy="1749987"/>
          </a:xfrm>
          <a:prstGeom prst="rect">
            <a:avLst/>
          </a:prstGeom>
        </p:spPr>
      </p:pic>
      <p:sp>
        <p:nvSpPr>
          <p:cNvPr id="9" name="מלבן 8"/>
          <p:cNvSpPr/>
          <p:nvPr/>
        </p:nvSpPr>
        <p:spPr>
          <a:xfrm>
            <a:off x="315457" y="209819"/>
            <a:ext cx="602256" cy="1446550"/>
          </a:xfrm>
          <a:prstGeom prst="rect">
            <a:avLst/>
          </a:prstGeom>
          <a:noFill/>
        </p:spPr>
        <p:txBody>
          <a:bodyPr wrap="square" lIns="91440" tIns="45720" rIns="91440" bIns="45720">
            <a:spAutoFit/>
          </a:bodyPr>
          <a:lstStyle/>
          <a:p>
            <a:pPr algn="ctr"/>
            <a:r>
              <a:rPr lang="he-IL" sz="8800" b="1" dirty="0">
                <a:ln w="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
        <p:nvSpPr>
          <p:cNvPr id="10" name="תיבת טקסט 5">
            <a:extLst>
              <a:ext uri="{FF2B5EF4-FFF2-40B4-BE49-F238E27FC236}">
                <a16:creationId xmlns:a16="http://schemas.microsoft.com/office/drawing/2014/main" id="{DF1C52E8-0070-45A4-8752-CF81DF2B3CFD}"/>
              </a:ext>
            </a:extLst>
          </p:cNvPr>
          <p:cNvSpPr txBox="1"/>
          <p:nvPr/>
        </p:nvSpPr>
        <p:spPr>
          <a:xfrm>
            <a:off x="6647401" y="1798517"/>
            <a:ext cx="4488781" cy="1938992"/>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5. </a:t>
            </a:r>
            <a:r>
              <a:rPr lang="ar-SA" sz="2000" b="1" dirty="0">
                <a:latin typeface="Arial" panose="020B0604020202020204" pitchFamily="34" charset="0"/>
                <a:cs typeface="Arial" panose="020B0604020202020204" pitchFamily="34" charset="0"/>
              </a:rPr>
              <a:t>من السهل عليّ أن أشرِك الأصدقاء لأن الجميع يفعل ذلك</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400" dirty="0">
              <a:latin typeface="Arial" panose="020B0604020202020204" pitchFamily="34" charset="0"/>
              <a:cs typeface="Arial" panose="020B0604020202020204" pitchFamily="34" charset="0"/>
            </a:endParaRPr>
          </a:p>
        </p:txBody>
      </p:sp>
      <p:sp>
        <p:nvSpPr>
          <p:cNvPr id="11" name="תיבת טקסט 6">
            <a:extLst>
              <a:ext uri="{FF2B5EF4-FFF2-40B4-BE49-F238E27FC236}">
                <a16:creationId xmlns:a16="http://schemas.microsoft.com/office/drawing/2014/main" id="{DF735837-DC45-4F36-A979-9716133AF2FF}"/>
              </a:ext>
            </a:extLst>
          </p:cNvPr>
          <p:cNvSpPr txBox="1"/>
          <p:nvPr/>
        </p:nvSpPr>
        <p:spPr>
          <a:xfrm>
            <a:off x="1514963" y="1798517"/>
            <a:ext cx="4399000" cy="2246769"/>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6. </a:t>
            </a:r>
            <a:r>
              <a:rPr lang="ar-SA" sz="2000" b="1" dirty="0">
                <a:latin typeface="Arial" panose="020B0604020202020204" pitchFamily="34" charset="0"/>
                <a:cs typeface="Arial" panose="020B0604020202020204" pitchFamily="34" charset="0"/>
              </a:rPr>
              <a:t>أشعر بالارتياح عندما أطلب المساعدة مِن صديقي\صديقتي لأني واثق\ـة مِن أنه\ـا لن يـ\تخبر أحدًا عن ذلك</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000" dirty="0">
              <a:latin typeface="Arial" panose="020B0604020202020204" pitchFamily="34" charset="0"/>
              <a:cs typeface="Arial" panose="020B0604020202020204" pitchFamily="34" charset="0"/>
            </a:endParaRPr>
          </a:p>
        </p:txBody>
      </p:sp>
      <p:sp>
        <p:nvSpPr>
          <p:cNvPr id="12" name="תיבת טקסט 11">
            <a:extLst>
              <a:ext uri="{FF2B5EF4-FFF2-40B4-BE49-F238E27FC236}">
                <a16:creationId xmlns:a16="http://schemas.microsoft.com/office/drawing/2014/main" id="{33AC6AB0-93AE-4AAA-A5FD-CB91381897E6}"/>
              </a:ext>
            </a:extLst>
          </p:cNvPr>
          <p:cNvSpPr txBox="1"/>
          <p:nvPr/>
        </p:nvSpPr>
        <p:spPr>
          <a:xfrm>
            <a:off x="6647401" y="3911854"/>
            <a:ext cx="4488781" cy="1938992"/>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7. </a:t>
            </a:r>
            <a:r>
              <a:rPr lang="ar-SA" sz="2000" b="1" dirty="0">
                <a:latin typeface="Arial" panose="020B0604020202020204" pitchFamily="34" charset="0"/>
                <a:cs typeface="Arial" panose="020B0604020202020204" pitchFamily="34" charset="0"/>
              </a:rPr>
              <a:t>يلائمني أن أطلب المساعدة مِن صديقي\صديقتي لأني أشعر أنه\ـا يـ\تفهمني</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000" dirty="0">
              <a:latin typeface="Arial" panose="020B0604020202020204" pitchFamily="34" charset="0"/>
              <a:cs typeface="Arial" panose="020B0604020202020204" pitchFamily="34" charset="0"/>
            </a:endParaRPr>
          </a:p>
        </p:txBody>
      </p:sp>
      <p:sp>
        <p:nvSpPr>
          <p:cNvPr id="13" name="תיבת טקסט 9">
            <a:extLst>
              <a:ext uri="{FF2B5EF4-FFF2-40B4-BE49-F238E27FC236}">
                <a16:creationId xmlns:a16="http://schemas.microsoft.com/office/drawing/2014/main" id="{25A5308A-3052-47CC-B2C0-621A45CB1EA9}"/>
              </a:ext>
            </a:extLst>
          </p:cNvPr>
          <p:cNvSpPr txBox="1"/>
          <p:nvPr/>
        </p:nvSpPr>
        <p:spPr>
          <a:xfrm>
            <a:off x="1514964" y="3911854"/>
            <a:ext cx="4399000" cy="1938992"/>
          </a:xfrm>
          <a:prstGeom prst="rect">
            <a:avLst/>
          </a:prstGeom>
          <a:noFill/>
          <a:ln w="38100">
            <a:solidFill>
              <a:schemeClr val="accent1"/>
            </a:solidFill>
          </a:ln>
          <a:effectLst>
            <a:glow rad="63500">
              <a:schemeClr val="accent1">
                <a:satMod val="175000"/>
                <a:alpha val="40000"/>
              </a:schemeClr>
            </a:glow>
          </a:effectLst>
        </p:spPr>
        <p:txBody>
          <a:bodyPr wrap="square" rtlCol="1">
            <a:spAutoFit/>
          </a:bodyPr>
          <a:lstStyle/>
          <a:p>
            <a:r>
              <a:rPr lang="he-IL" sz="2000" b="1" dirty="0">
                <a:latin typeface="Arial" panose="020B0604020202020204" pitchFamily="34" charset="0"/>
                <a:cs typeface="Arial" panose="020B0604020202020204" pitchFamily="34" charset="0"/>
              </a:rPr>
              <a:t>8. </a:t>
            </a:r>
            <a:r>
              <a:rPr lang="ar-SA" sz="2000" b="1" dirty="0">
                <a:latin typeface="Arial" panose="020B0604020202020204" pitchFamily="34" charset="0"/>
                <a:cs typeface="Arial" panose="020B0604020202020204" pitchFamily="34" charset="0"/>
              </a:rPr>
              <a:t>الحديث عن الأمور الشخصيّة بالشبكة أسهل بالنسبة لي مِن الحديث عنها وجهًا لوجه</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أ) أوافق جدًا</a:t>
            </a:r>
            <a:endParaRPr lang="en-US" sz="2000" dirty="0">
              <a:latin typeface="Arial" panose="020B0604020202020204" pitchFamily="34" charset="0"/>
              <a:cs typeface="Arial" panose="020B0604020202020204" pitchFamily="34" charset="0"/>
            </a:endParaRPr>
          </a:p>
          <a:p>
            <a:r>
              <a:rPr lang="ar-SA" sz="2000" b="1" dirty="0">
                <a:latin typeface="Arial" panose="020B0604020202020204" pitchFamily="34" charset="0"/>
                <a:cs typeface="Arial" panose="020B0604020202020204" pitchFamily="34" charset="0"/>
              </a:rPr>
              <a:t>ب) أوافق إلى حدّ ما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ت) أوافق قليلا</a:t>
            </a:r>
            <a:endParaRPr lang="en-US" sz="2000" dirty="0">
              <a:latin typeface="Arial" panose="020B0604020202020204" pitchFamily="34" charset="0"/>
              <a:cs typeface="Arial" panose="020B0604020202020204" pitchFamily="34" charset="0"/>
            </a:endParaRPr>
          </a:p>
          <a:p>
            <a:r>
              <a:rPr lang="ar-SY" sz="2000" b="1" dirty="0">
                <a:latin typeface="Arial" panose="020B0604020202020204" pitchFamily="34" charset="0"/>
                <a:cs typeface="Arial" panose="020B0604020202020204" pitchFamily="34" charset="0"/>
              </a:rPr>
              <a:t>ث) لا أوافق</a:t>
            </a:r>
            <a:endParaRPr lang="he-IL" sz="2000" dirty="0">
              <a:latin typeface="Arial" panose="020B0604020202020204" pitchFamily="34" charset="0"/>
              <a:cs typeface="Arial" panose="020B0604020202020204" pitchFamily="34" charset="0"/>
            </a:endParaRPr>
          </a:p>
        </p:txBody>
      </p:sp>
      <p:sp>
        <p:nvSpPr>
          <p:cNvPr id="14" name="מציין מיקום תוכן 2"/>
          <p:cNvSpPr txBox="1">
            <a:spLocks/>
          </p:cNvSpPr>
          <p:nvPr/>
        </p:nvSpPr>
        <p:spPr>
          <a:xfrm>
            <a:off x="614903" y="987880"/>
            <a:ext cx="11160000" cy="918178"/>
          </a:xfrm>
          <a:prstGeom prst="rect">
            <a:avLst/>
          </a:prstGeom>
        </p:spPr>
        <p:txBody>
          <a:bodyPr vert="horz" lIns="91440" tIns="45720" rIns="91440" bIns="45720" rtlCol="1">
            <a:normAutofit/>
          </a:bodyPr>
          <a:lstStyle>
            <a:lvl1pPr marL="342900" indent="-342900" algn="r" defTabSz="914400" rtl="1" eaLnBrk="1" latinLnBrk="0" hangingPunct="1">
              <a:lnSpc>
                <a:spcPct val="150000"/>
              </a:lnSpc>
              <a:spcBef>
                <a:spcPts val="0"/>
              </a:spcBef>
              <a:spcAft>
                <a:spcPts val="600"/>
              </a:spcAft>
              <a:buFont typeface="Arial" pitchFamily="34" charset="0"/>
              <a:buChar char="•"/>
              <a:defRPr sz="2400" kern="1200">
                <a:solidFill>
                  <a:srgbClr val="002060"/>
                </a:solidFill>
                <a:latin typeface="Varela Round" pitchFamily="2" charset="-79"/>
                <a:ea typeface="+mn-ea"/>
                <a:cs typeface="Varela Round" pitchFamily="2" charset="-79"/>
              </a:defRPr>
            </a:lvl1pPr>
            <a:lvl2pPr marL="742950" indent="-285750" algn="r" defTabSz="914400" rtl="1" eaLnBrk="1" latinLnBrk="0" hangingPunct="1">
              <a:lnSpc>
                <a:spcPct val="150000"/>
              </a:lnSpc>
              <a:spcBef>
                <a:spcPts val="0"/>
              </a:spcBef>
              <a:spcAft>
                <a:spcPts val="600"/>
              </a:spcAft>
              <a:buFont typeface="Arial" pitchFamily="34" charset="0"/>
              <a:buChar char="–"/>
              <a:defRPr sz="2400" kern="1200">
                <a:solidFill>
                  <a:srgbClr val="002060"/>
                </a:solidFill>
                <a:latin typeface="Varela Round" pitchFamily="2" charset="-79"/>
                <a:ea typeface="+mn-ea"/>
                <a:cs typeface="Varela Round" pitchFamily="2" charset="-79"/>
              </a:defRPr>
            </a:lvl2pPr>
            <a:lvl3pPr marL="1143000" indent="-228600" algn="r" defTabSz="914400" rtl="1" eaLnBrk="1" latinLnBrk="0" hangingPunct="1">
              <a:lnSpc>
                <a:spcPct val="150000"/>
              </a:lnSpc>
              <a:spcBef>
                <a:spcPct val="20000"/>
              </a:spcBef>
              <a:buFont typeface="Arial" pitchFamily="34" charset="0"/>
              <a:buChar char="•"/>
              <a:defRPr sz="2400" kern="1200">
                <a:solidFill>
                  <a:srgbClr val="002060"/>
                </a:solidFill>
                <a:latin typeface="Varela Round" pitchFamily="2" charset="-79"/>
                <a:ea typeface="+mn-ea"/>
                <a:cs typeface="Varela Round" pitchFamily="2" charset="-79"/>
              </a:defRPr>
            </a:lvl3pPr>
            <a:lvl4pPr marL="1600200" indent="-228600" algn="r" defTabSz="914400" rtl="1" eaLnBrk="1" latinLnBrk="0" hangingPunct="1">
              <a:lnSpc>
                <a:spcPct val="150000"/>
              </a:lnSpc>
              <a:spcBef>
                <a:spcPct val="20000"/>
              </a:spcBef>
              <a:buFont typeface="Arial" pitchFamily="34" charset="0"/>
              <a:buChar char="–"/>
              <a:defRPr sz="2000" kern="1200">
                <a:solidFill>
                  <a:srgbClr val="002060"/>
                </a:solidFill>
                <a:latin typeface="Varela Round" pitchFamily="2" charset="-79"/>
                <a:ea typeface="+mn-ea"/>
                <a:cs typeface="Varela Round" pitchFamily="2" charset="-79"/>
              </a:defRPr>
            </a:lvl4pPr>
            <a:lvl5pPr marL="2057400" indent="-228600" algn="r" defTabSz="914400" rtl="1" eaLnBrk="1" latinLnBrk="0" hangingPunct="1">
              <a:lnSpc>
                <a:spcPct val="150000"/>
              </a:lnSpc>
              <a:spcBef>
                <a:spcPct val="20000"/>
              </a:spcBef>
              <a:buFont typeface="Arial" pitchFamily="34" charset="0"/>
              <a:buChar char="»"/>
              <a:defRPr sz="2000" kern="1200">
                <a:solidFill>
                  <a:srgbClr val="002060"/>
                </a:solidFill>
                <a:latin typeface="Varela Round" pitchFamily="2" charset="-79"/>
                <a:ea typeface="+mn-ea"/>
                <a:cs typeface="Varela Round" pitchFamily="2" charset="-79"/>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he-IL" dirty="0"/>
          </a:p>
        </p:txBody>
      </p:sp>
    </p:spTree>
    <p:extLst>
      <p:ext uri="{BB962C8B-B14F-4D97-AF65-F5344CB8AC3E}">
        <p14:creationId xmlns:p14="http://schemas.microsoft.com/office/powerpoint/2010/main" val="2788852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LB" sz="4000" dirty="0">
                <a:solidFill>
                  <a:schemeClr val="accent1">
                    <a:lumMod val="50000"/>
                  </a:schemeClr>
                </a:solidFill>
              </a:rPr>
              <a:t>إلى ماذا توصّلنا؟</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270934" y="1682043"/>
            <a:ext cx="11672710" cy="5000979"/>
          </a:xfrm>
        </p:spPr>
        <p:txBody>
          <a:bodyPr>
            <a:noAutofit/>
          </a:bodyPr>
          <a:lstStyle/>
          <a:p>
            <a:pPr marL="0" indent="0">
              <a:buNone/>
            </a:pPr>
            <a:r>
              <a:rPr lang="ar-SA" sz="2800" dirty="0">
                <a:solidFill>
                  <a:prstClr val="black"/>
                </a:solidFill>
                <a:latin typeface="Arial" panose="020B0604020202020204" pitchFamily="34" charset="0"/>
                <a:cs typeface="Arial" panose="020B0604020202020204" pitchFamily="34" charset="0"/>
              </a:rPr>
              <a:t>تأمّلوا إجاباتكم.</a:t>
            </a:r>
            <a:endParaRPr lang="he-IL" sz="2800" dirty="0">
              <a:solidFill>
                <a:prstClr val="black"/>
              </a:solidFill>
              <a:latin typeface="Arial" panose="020B0604020202020204" pitchFamily="34" charset="0"/>
              <a:cs typeface="Arial" panose="020B0604020202020204" pitchFamily="34" charset="0"/>
            </a:endParaRPr>
          </a:p>
          <a:p>
            <a:pPr marL="0" indent="0">
              <a:buSzPct val="80000"/>
              <a:buNone/>
            </a:pPr>
            <a:r>
              <a:rPr lang="ar-SA" sz="2800" dirty="0">
                <a:solidFill>
                  <a:prstClr val="black"/>
                </a:solidFill>
                <a:latin typeface="Arial" panose="020B0604020202020204" pitchFamily="34" charset="0"/>
                <a:cs typeface="Arial" panose="020B0604020202020204" pitchFamily="34" charset="0"/>
              </a:rPr>
              <a:t>ماذا يظهر مِن خلالها:</a:t>
            </a:r>
            <a:endParaRPr lang="he-IL" sz="2800" dirty="0">
              <a:solidFill>
                <a:prstClr val="black"/>
              </a:solidFill>
              <a:latin typeface="Arial" panose="020B0604020202020204" pitchFamily="34" charset="0"/>
              <a:cs typeface="Arial" panose="020B0604020202020204" pitchFamily="34" charset="0"/>
            </a:endParaRPr>
          </a:p>
          <a:p>
            <a:pPr indent="-457200">
              <a:buSzPct val="80000"/>
              <a:buFont typeface="Wingdings" panose="05000000000000000000" pitchFamily="2" charset="2"/>
              <a:buChar char="q"/>
            </a:pPr>
            <a:r>
              <a:rPr lang="ar-SA" sz="2800" dirty="0">
                <a:solidFill>
                  <a:prstClr val="black"/>
                </a:solidFill>
                <a:latin typeface="Arial" panose="020B0604020202020204" pitchFamily="34" charset="0"/>
                <a:cs typeface="Arial" panose="020B0604020202020204" pitchFamily="34" charset="0"/>
              </a:rPr>
              <a:t>هل تقومون بمشاركة أصدقائكم أو</a:t>
            </a:r>
            <a:r>
              <a:rPr lang="he-IL" sz="2800" dirty="0">
                <a:solidFill>
                  <a:prstClr val="black"/>
                </a:solidFill>
                <a:latin typeface="Arial" panose="020B0604020202020204" pitchFamily="34" charset="0"/>
                <a:cs typeface="Arial" panose="020B0604020202020204" pitchFamily="34" charset="0"/>
              </a:rPr>
              <a:t> </a:t>
            </a:r>
            <a:r>
              <a:rPr lang="ar-SA" sz="2800" dirty="0">
                <a:solidFill>
                  <a:prstClr val="black"/>
                </a:solidFill>
                <a:latin typeface="Arial" panose="020B0604020202020204" pitchFamily="34" charset="0"/>
                <a:cs typeface="Arial" panose="020B0604020202020204" pitchFamily="34" charset="0"/>
              </a:rPr>
              <a:t>أشخاص مقرّبين في الصعوبات الّتي تواجهونها؟</a:t>
            </a:r>
            <a:endParaRPr lang="he-IL" sz="2800" dirty="0">
              <a:solidFill>
                <a:prstClr val="black"/>
              </a:solidFill>
              <a:latin typeface="Arial" panose="020B0604020202020204" pitchFamily="34" charset="0"/>
              <a:cs typeface="Arial" panose="020B0604020202020204" pitchFamily="34" charset="0"/>
            </a:endParaRPr>
          </a:p>
          <a:p>
            <a:pPr>
              <a:buSzPct val="80000"/>
              <a:buFont typeface="Wingdings" panose="05000000000000000000" pitchFamily="2" charset="2"/>
              <a:buChar char="q"/>
            </a:pPr>
            <a:r>
              <a:rPr lang="ar-SA" sz="2800" dirty="0">
                <a:solidFill>
                  <a:prstClr val="black"/>
                </a:solidFill>
                <a:latin typeface="Arial" panose="020B0604020202020204" pitchFamily="34" charset="0"/>
                <a:cs typeface="Arial" panose="020B0604020202020204" pitchFamily="34" charset="0"/>
              </a:rPr>
              <a:t>هل تفضّلون مواجهة التحدّيات والصعوبات بمفردكم؟</a:t>
            </a:r>
            <a:endParaRPr lang="he-IL" sz="2800" dirty="0">
              <a:solidFill>
                <a:prstClr val="black"/>
              </a:solidFill>
              <a:latin typeface="Arial" panose="020B0604020202020204" pitchFamily="34" charset="0"/>
              <a:cs typeface="Arial" panose="020B0604020202020204" pitchFamily="34" charset="0"/>
            </a:endParaRPr>
          </a:p>
          <a:p>
            <a:pPr>
              <a:buSzPct val="80000"/>
              <a:buFont typeface="Wingdings" panose="05000000000000000000" pitchFamily="2" charset="2"/>
              <a:buChar char="q"/>
            </a:pPr>
            <a:r>
              <a:rPr lang="ar-SA" sz="2800" dirty="0">
                <a:solidFill>
                  <a:prstClr val="black"/>
                </a:solidFill>
                <a:latin typeface="Arial" panose="020B0604020202020204" pitchFamily="34" charset="0"/>
                <a:cs typeface="Arial" panose="020B0604020202020204" pitchFamily="34" charset="0"/>
              </a:rPr>
              <a:t>هل فاجأتكم الصورة الّتي تظهر مِن خلال إجاباتكم؟ هل هي مألوفة بالنسبة لكم؟</a:t>
            </a:r>
            <a:endParaRPr lang="he-IL" sz="2800" dirty="0">
              <a:solidFill>
                <a:prstClr val="black"/>
              </a:solidFill>
              <a:latin typeface="Arial" panose="020B0604020202020204" pitchFamily="34" charset="0"/>
              <a:cs typeface="Arial" panose="020B0604020202020204" pitchFamily="34" charset="0"/>
            </a:endParaRPr>
          </a:p>
          <a:p>
            <a:pPr>
              <a:buSzPct val="80000"/>
              <a:buFont typeface="Wingdings" panose="05000000000000000000" pitchFamily="2" charset="2"/>
              <a:buChar char="q"/>
            </a:pPr>
            <a:r>
              <a:rPr lang="ar-SA" sz="2800" dirty="0">
                <a:solidFill>
                  <a:prstClr val="black"/>
                </a:solidFill>
                <a:latin typeface="Arial" panose="020B0604020202020204" pitchFamily="34" charset="0"/>
                <a:cs typeface="Arial" panose="020B0604020202020204" pitchFamily="34" charset="0"/>
              </a:rPr>
              <a:t>هل أنتم راضون مِن النمط</a:t>
            </a:r>
            <a:r>
              <a:rPr lang="he-IL" sz="2800" dirty="0">
                <a:solidFill>
                  <a:prstClr val="black"/>
                </a:solidFill>
                <a:latin typeface="Arial" panose="020B0604020202020204" pitchFamily="34" charset="0"/>
                <a:cs typeface="Arial" panose="020B0604020202020204" pitchFamily="34" charset="0"/>
              </a:rPr>
              <a:t> </a:t>
            </a:r>
            <a:r>
              <a:rPr lang="ar-SA" sz="2800" dirty="0">
                <a:solidFill>
                  <a:prstClr val="black"/>
                </a:solidFill>
                <a:latin typeface="Arial" panose="020B0604020202020204" pitchFamily="34" charset="0"/>
                <a:cs typeface="Arial" panose="020B0604020202020204" pitchFamily="34" charset="0"/>
              </a:rPr>
              <a:t>الذي تتّبعونه؟ هل تودّون أن تغيّروه؟</a:t>
            </a:r>
            <a:endParaRPr lang="he-IL" sz="2800" dirty="0">
              <a:solidFill>
                <a:prstClr val="black"/>
              </a:solidFill>
              <a:latin typeface="Arial" panose="020B0604020202020204" pitchFamily="34" charset="0"/>
              <a:cs typeface="Arial" panose="020B0604020202020204" pitchFamily="34" charset="0"/>
            </a:endParaRPr>
          </a:p>
          <a:p>
            <a:pPr marL="0" indent="0">
              <a:lnSpc>
                <a:spcPct val="150000"/>
              </a:lnSpc>
              <a:buNone/>
            </a:pPr>
            <a:endParaRPr lang="he-IL" sz="2800" dirty="0">
              <a:solidFill>
                <a:schemeClr val="tx1"/>
              </a:solidFill>
            </a:endParaRPr>
          </a:p>
          <a:p>
            <a:pPr marL="0" indent="0">
              <a:lnSpc>
                <a:spcPct val="150000"/>
              </a:lnSpc>
              <a:buNone/>
            </a:pPr>
            <a:endParaRPr lang="he-IL" sz="2800" dirty="0">
              <a:solidFill>
                <a:schemeClr val="tx1"/>
              </a:solidFill>
            </a:endParaRPr>
          </a:p>
        </p:txBody>
      </p:sp>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860" y="213095"/>
            <a:ext cx="2013335" cy="1610668"/>
          </a:xfrm>
          <a:prstGeom prst="rect">
            <a:avLst/>
          </a:prstGeom>
        </p:spPr>
      </p:pic>
    </p:spTree>
    <p:extLst>
      <p:ext uri="{BB962C8B-B14F-4D97-AF65-F5344CB8AC3E}">
        <p14:creationId xmlns:p14="http://schemas.microsoft.com/office/powerpoint/2010/main" val="1912879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SA" sz="4800" b="1" cap="none" spc="0" dirty="0">
                <a:solidFill>
                  <a:prstClr val="black"/>
                </a:solidFill>
                <a:latin typeface="Arial" panose="020B0604020202020204" pitchFamily="34" charset="0"/>
                <a:cs typeface="Arial" panose="020B0604020202020204" pitchFamily="34" charset="0"/>
              </a:rPr>
              <a:t>الصديق وقت الضيق</a:t>
            </a:r>
            <a:r>
              <a:rPr lang="ar-LB" sz="4800" b="1" cap="none" spc="0" dirty="0">
                <a:solidFill>
                  <a:prstClr val="black"/>
                </a:solidFill>
                <a:latin typeface="Arial" panose="020B0604020202020204" pitchFamily="34" charset="0"/>
                <a:cs typeface="Arial" panose="020B0604020202020204" pitchFamily="34" charset="0"/>
              </a:rPr>
              <a:t>(1)</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4222044" y="1827450"/>
            <a:ext cx="6833845" cy="4410774"/>
          </a:xfrm>
        </p:spPr>
        <p:txBody>
          <a:bodyPr>
            <a:normAutofit/>
          </a:bodyPr>
          <a:lstStyle/>
          <a:p>
            <a:pPr marL="0" indent="0">
              <a:buSzPts val="2800"/>
              <a:buNone/>
            </a:pPr>
            <a:r>
              <a:rPr lang="ar-LB" sz="2800" dirty="0">
                <a:solidFill>
                  <a:schemeClr val="tx1"/>
                </a:solidFill>
              </a:rPr>
              <a:t>إقرأوا محادثة الواتس اب التالية </a:t>
            </a:r>
            <a:r>
              <a:rPr lang="he-IL" sz="2800" dirty="0">
                <a:solidFill>
                  <a:schemeClr val="tx1"/>
                </a:solidFill>
              </a:rPr>
              <a:t>:</a:t>
            </a:r>
          </a:p>
        </p:txBody>
      </p:sp>
      <p:grpSp>
        <p:nvGrpSpPr>
          <p:cNvPr id="15" name="קבוצה 14"/>
          <p:cNvGrpSpPr/>
          <p:nvPr/>
        </p:nvGrpSpPr>
        <p:grpSpPr>
          <a:xfrm>
            <a:off x="551212" y="2393271"/>
            <a:ext cx="5376584" cy="4291007"/>
            <a:chOff x="3078600" y="2199947"/>
            <a:chExt cx="2831700" cy="4170422"/>
          </a:xfrm>
        </p:grpSpPr>
        <p:grpSp>
          <p:nvGrpSpPr>
            <p:cNvPr id="17" name="קבוצה 16">
              <a:extLst>
                <a:ext uri="{FF2B5EF4-FFF2-40B4-BE49-F238E27FC236}">
                  <a16:creationId xmlns:a16="http://schemas.microsoft.com/office/drawing/2014/main" id="{AC968B46-4EF2-4DB5-AB98-993B005E4D24}"/>
                </a:ext>
              </a:extLst>
            </p:cNvPr>
            <p:cNvGrpSpPr/>
            <p:nvPr/>
          </p:nvGrpSpPr>
          <p:grpSpPr>
            <a:xfrm>
              <a:off x="3078600" y="5918187"/>
              <a:ext cx="2406755" cy="452182"/>
              <a:chOff x="3442510" y="5920183"/>
              <a:chExt cx="3920564" cy="716214"/>
            </a:xfrm>
          </p:grpSpPr>
          <p:sp>
            <p:nvSpPr>
              <p:cNvPr id="23" name="מלבן 22">
                <a:extLst>
                  <a:ext uri="{FF2B5EF4-FFF2-40B4-BE49-F238E27FC236}">
                    <a16:creationId xmlns:a16="http://schemas.microsoft.com/office/drawing/2014/main" id="{E00AFFBD-45DA-483F-B8C8-803A49DA927F}"/>
                  </a:ext>
                </a:extLst>
              </p:cNvPr>
              <p:cNvSpPr/>
              <p:nvPr/>
            </p:nvSpPr>
            <p:spPr>
              <a:xfrm>
                <a:off x="3442510" y="5920183"/>
                <a:ext cx="3914274" cy="268031"/>
              </a:xfrm>
              <a:prstGeom prst="rect">
                <a:avLst/>
              </a:prstGeom>
              <a:solidFill>
                <a:srgbClr val="FC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400">
                  <a:latin typeface="Varela Round" panose="00000500000000000000" pitchFamily="2" charset="-79"/>
                  <a:cs typeface="Varela Round" panose="00000500000000000000" pitchFamily="2" charset="-79"/>
                </a:endParaRPr>
              </a:p>
            </p:txBody>
          </p:sp>
          <p:sp>
            <p:nvSpPr>
              <p:cNvPr id="24" name="מלבן 23">
                <a:extLst>
                  <a:ext uri="{FF2B5EF4-FFF2-40B4-BE49-F238E27FC236}">
                    <a16:creationId xmlns:a16="http://schemas.microsoft.com/office/drawing/2014/main" id="{B158D225-089A-4219-A5FC-5ABDC945BD8D}"/>
                  </a:ext>
                </a:extLst>
              </p:cNvPr>
              <p:cNvSpPr/>
              <p:nvPr/>
            </p:nvSpPr>
            <p:spPr>
              <a:xfrm>
                <a:off x="6379570" y="6156640"/>
                <a:ext cx="983504" cy="268030"/>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400" dirty="0">
                  <a:latin typeface="Varela Round" panose="00000500000000000000" pitchFamily="2" charset="-79"/>
                  <a:cs typeface="Varela Round" panose="00000500000000000000" pitchFamily="2" charset="-79"/>
                </a:endParaRPr>
              </a:p>
            </p:txBody>
          </p:sp>
          <p:sp>
            <p:nvSpPr>
              <p:cNvPr id="25" name="מלבן 24">
                <a:extLst>
                  <a:ext uri="{FF2B5EF4-FFF2-40B4-BE49-F238E27FC236}">
                    <a16:creationId xmlns:a16="http://schemas.microsoft.com/office/drawing/2014/main" id="{D87549DE-AEBD-4EA5-9FDA-A74C91D93C52}"/>
                  </a:ext>
                </a:extLst>
              </p:cNvPr>
              <p:cNvSpPr/>
              <p:nvPr/>
            </p:nvSpPr>
            <p:spPr>
              <a:xfrm>
                <a:off x="6822094" y="6496549"/>
                <a:ext cx="540980" cy="13984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400">
                  <a:latin typeface="Varela Round" panose="00000500000000000000" pitchFamily="2" charset="-79"/>
                  <a:cs typeface="Varela Round" panose="00000500000000000000" pitchFamily="2" charset="-79"/>
                </a:endParaRPr>
              </a:p>
            </p:txBody>
          </p:sp>
        </p:grpSp>
        <p:sp>
          <p:nvSpPr>
            <p:cNvPr id="18" name="מלבן מעוגל 17"/>
            <p:cNvSpPr/>
            <p:nvPr/>
          </p:nvSpPr>
          <p:spPr>
            <a:xfrm>
              <a:off x="3441290" y="2199947"/>
              <a:ext cx="2469010" cy="427489"/>
            </a:xfrm>
            <a:prstGeom prst="roundRect">
              <a:avLst/>
            </a:prstGeom>
            <a:solidFill>
              <a:srgbClr val="E0F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LB" sz="1600" b="1" dirty="0">
                  <a:solidFill>
                    <a:schemeClr val="tx1"/>
                  </a:solidFill>
                  <a:latin typeface="Varela Round" panose="00000500000000000000" pitchFamily="2" charset="-79"/>
                  <a:cs typeface="Varela Round" panose="00000500000000000000" pitchFamily="2" charset="-79"/>
                </a:rPr>
                <a:t>هل تسمعين أنا متوترة جدا من موضوع </a:t>
              </a:r>
              <a:r>
                <a:rPr lang="ar-LB" sz="1600" b="1" dirty="0" err="1">
                  <a:solidFill>
                    <a:schemeClr val="tx1"/>
                  </a:solidFill>
                  <a:latin typeface="Varela Round" panose="00000500000000000000" pitchFamily="2" charset="-79"/>
                  <a:cs typeface="Varela Round" panose="00000500000000000000" pitchFamily="2" charset="-79"/>
                </a:rPr>
                <a:t>الكورونا</a:t>
              </a:r>
              <a:r>
                <a:rPr lang="ar-LB" sz="1600" b="1" dirty="0">
                  <a:solidFill>
                    <a:schemeClr val="tx1"/>
                  </a:solidFill>
                  <a:latin typeface="Varela Round" panose="00000500000000000000" pitchFamily="2" charset="-79"/>
                  <a:cs typeface="Varela Round" panose="00000500000000000000" pitchFamily="2" charset="-79"/>
                </a:rPr>
                <a:t>، وخائفة جدا  </a:t>
              </a:r>
              <a:endParaRPr lang="he-IL" sz="1600" b="1" dirty="0">
                <a:solidFill>
                  <a:schemeClr val="tx1"/>
                </a:solidFill>
                <a:latin typeface="Varela Round" panose="00000500000000000000" pitchFamily="2" charset="-79"/>
                <a:cs typeface="Varela Round" panose="00000500000000000000" pitchFamily="2" charset="-79"/>
              </a:endParaRPr>
            </a:p>
          </p:txBody>
        </p:sp>
        <p:sp>
          <p:nvSpPr>
            <p:cNvPr id="19" name="מלבן מעוגל 18"/>
            <p:cNvSpPr/>
            <p:nvPr/>
          </p:nvSpPr>
          <p:spPr>
            <a:xfrm>
              <a:off x="3273908" y="2936729"/>
              <a:ext cx="2636392" cy="40359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LB" sz="1600" b="1" dirty="0" err="1">
                  <a:solidFill>
                    <a:schemeClr val="tx1"/>
                  </a:solidFill>
                  <a:latin typeface="Varela Round" panose="00000500000000000000" pitchFamily="2" charset="-79"/>
                  <a:cs typeface="Varela Round" panose="00000500000000000000" pitchFamily="2" charset="-79"/>
                </a:rPr>
                <a:t>شو</a:t>
              </a:r>
              <a:r>
                <a:rPr lang="ar-LB" sz="1600" b="1" dirty="0">
                  <a:solidFill>
                    <a:schemeClr val="tx1"/>
                  </a:solidFill>
                  <a:latin typeface="Varela Round" panose="00000500000000000000" pitchFamily="2" charset="-79"/>
                  <a:cs typeface="Varela Round" panose="00000500000000000000" pitchFamily="2" charset="-79"/>
                </a:rPr>
                <a:t>، كيف هيك صار معك فجأة؟</a:t>
              </a:r>
              <a:endParaRPr lang="he-IL" sz="1600" b="1" dirty="0">
                <a:solidFill>
                  <a:schemeClr val="tx1"/>
                </a:solidFill>
                <a:latin typeface="Varela Round" panose="00000500000000000000" pitchFamily="2" charset="-79"/>
                <a:cs typeface="Varela Round" panose="00000500000000000000" pitchFamily="2" charset="-79"/>
              </a:endParaRPr>
            </a:p>
          </p:txBody>
        </p:sp>
        <p:sp>
          <p:nvSpPr>
            <p:cNvPr id="20" name="מלבן מעוגל 19"/>
            <p:cNvSpPr/>
            <p:nvPr/>
          </p:nvSpPr>
          <p:spPr>
            <a:xfrm>
              <a:off x="3441290" y="5032508"/>
              <a:ext cx="2469010" cy="767706"/>
            </a:xfrm>
            <a:prstGeom prst="roundRect">
              <a:avLst/>
            </a:prstGeom>
            <a:solidFill>
              <a:srgbClr val="E0F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LB" sz="1400" b="1" dirty="0">
                  <a:solidFill>
                    <a:schemeClr val="tx1"/>
                  </a:solidFill>
                  <a:latin typeface="Varela Round" panose="00000500000000000000" pitchFamily="2" charset="-79"/>
                  <a:cs typeface="Varela Round" panose="00000500000000000000" pitchFamily="2" charset="-79"/>
                </a:rPr>
                <a:t>إنها</a:t>
              </a:r>
              <a:r>
                <a:rPr lang="ar-LB" sz="1600" b="1" dirty="0">
                  <a:solidFill>
                    <a:schemeClr val="tx1"/>
                  </a:solidFill>
                  <a:latin typeface="Varela Round" panose="00000500000000000000" pitchFamily="2" charset="-79"/>
                  <a:cs typeface="Varela Round" panose="00000500000000000000" pitchFamily="2" charset="-79"/>
                </a:rPr>
                <a:t> تفقدنا صوابنا جميعا، فهي تستمع لنشرات الأخبار طوال النهار، وتتحدث عن هذا الموضوع فقط، هي متوترة وهذا يوترني!!</a:t>
              </a:r>
            </a:p>
          </p:txBody>
        </p:sp>
        <p:sp>
          <p:nvSpPr>
            <p:cNvPr id="21" name="מלבן מעוגל 20"/>
            <p:cNvSpPr/>
            <p:nvPr/>
          </p:nvSpPr>
          <p:spPr>
            <a:xfrm>
              <a:off x="3588774" y="3783967"/>
              <a:ext cx="2321526" cy="427489"/>
            </a:xfrm>
            <a:prstGeom prst="roundRect">
              <a:avLst/>
            </a:prstGeom>
            <a:solidFill>
              <a:srgbClr val="E0F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LB" sz="1600" b="1" dirty="0">
                  <a:solidFill>
                    <a:schemeClr val="tx1"/>
                  </a:solidFill>
                  <a:latin typeface="Varela Round" panose="00000500000000000000" pitchFamily="2" charset="-79"/>
                  <a:cs typeface="Varela Round" panose="00000500000000000000" pitchFamily="2" charset="-79"/>
                </a:rPr>
                <a:t>كل يوم يصدرون تعليمات جديدة، وأمي فقدت صوابها، وتغسل يدها باستمرار</a:t>
              </a:r>
              <a:endParaRPr lang="he-IL" sz="1600" b="1" dirty="0">
                <a:solidFill>
                  <a:schemeClr val="tx1"/>
                </a:solidFill>
                <a:latin typeface="Varela Round" panose="00000500000000000000" pitchFamily="2" charset="-79"/>
                <a:cs typeface="Varela Round" panose="00000500000000000000" pitchFamily="2" charset="-79"/>
              </a:endParaRPr>
            </a:p>
          </p:txBody>
        </p:sp>
      </p:grpSp>
      <p:sp>
        <p:nvSpPr>
          <p:cNvPr id="4" name="TextBox 3"/>
          <p:cNvSpPr txBox="1"/>
          <p:nvPr/>
        </p:nvSpPr>
        <p:spPr>
          <a:xfrm>
            <a:off x="1712984" y="4729798"/>
            <a:ext cx="3741683" cy="33855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ar-LB" sz="1600" dirty="0"/>
              <a:t>وما شأنك في هذا؟</a:t>
            </a:r>
            <a:endParaRPr lang="en-US" sz="1600" dirty="0"/>
          </a:p>
        </p:txBody>
      </p:sp>
    </p:spTree>
    <p:extLst>
      <p:ext uri="{BB962C8B-B14F-4D97-AF65-F5344CB8AC3E}">
        <p14:creationId xmlns:p14="http://schemas.microsoft.com/office/powerpoint/2010/main" val="1912961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LB" sz="4000" b="1" dirty="0">
                <a:solidFill>
                  <a:schemeClr val="accent1">
                    <a:lumMod val="50000"/>
                  </a:schemeClr>
                </a:solidFill>
              </a:rPr>
              <a:t>الصديق وقت الضيق (1)</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286129" y="1704622"/>
            <a:ext cx="11396884" cy="4595187"/>
          </a:xfrm>
        </p:spPr>
        <p:txBody>
          <a:bodyPr>
            <a:normAutofit/>
          </a:bodyPr>
          <a:lstStyle/>
          <a:p>
            <a:pPr marL="514350" indent="-514350">
              <a:lnSpc>
                <a:spcPct val="150000"/>
              </a:lnSpc>
              <a:spcBef>
                <a:spcPts val="1000"/>
              </a:spcBef>
              <a:buClr>
                <a:schemeClr val="accent2"/>
              </a:buClr>
              <a:buSzPts val="2800"/>
              <a:buFont typeface="+mj-lt"/>
              <a:buAutoNum type="arabicPeriod"/>
            </a:pPr>
            <a:r>
              <a:rPr lang="ar-LB" sz="2800" dirty="0">
                <a:solidFill>
                  <a:schemeClr val="tx1"/>
                </a:solidFill>
              </a:rPr>
              <a:t>إذا تلقّيتم هذه الرسائل مِن زميل\ـة لكم في الصفّ، فماذا ستكتبون                                                                في رسالة الواتس آب التي سترسلونها إليه؟ </a:t>
            </a:r>
          </a:p>
          <a:p>
            <a:pPr marL="514350" indent="-514350">
              <a:lnSpc>
                <a:spcPct val="150000"/>
              </a:lnSpc>
              <a:spcBef>
                <a:spcPts val="1000"/>
              </a:spcBef>
              <a:buClr>
                <a:schemeClr val="accent2"/>
              </a:buClr>
              <a:buSzPts val="2800"/>
              <a:buFont typeface="+mj-lt"/>
              <a:buAutoNum type="arabicPeriod"/>
            </a:pPr>
            <a:r>
              <a:rPr lang="ar-LB" sz="2800" dirty="0">
                <a:solidFill>
                  <a:schemeClr val="tx1"/>
                </a:solidFill>
              </a:rPr>
              <a:t>لو كنتم مكان الصبيّة التي تشعر بالضّغط - ما الإجابة التي تودّون الحصول عليها مِن صديقكم\صديقتكم؟</a:t>
            </a:r>
          </a:p>
          <a:p>
            <a:pPr marL="0" indent="0">
              <a:lnSpc>
                <a:spcPct val="150000"/>
              </a:lnSpc>
              <a:spcBef>
                <a:spcPts val="1000"/>
              </a:spcBef>
              <a:buClr>
                <a:schemeClr val="accent2"/>
              </a:buClr>
              <a:buSzPts val="2800"/>
              <a:buNone/>
            </a:pPr>
            <a:r>
              <a:rPr lang="he-IL" sz="2800" dirty="0">
                <a:solidFill>
                  <a:schemeClr val="tx1"/>
                </a:solidFill>
              </a:rPr>
              <a:t> </a:t>
            </a:r>
          </a:p>
        </p:txBody>
      </p:sp>
    </p:spTree>
    <p:extLst>
      <p:ext uri="{BB962C8B-B14F-4D97-AF65-F5344CB8AC3E}">
        <p14:creationId xmlns:p14="http://schemas.microsoft.com/office/powerpoint/2010/main" val="4196726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SA" sz="4800" b="1" cap="none" spc="0" dirty="0">
                <a:solidFill>
                  <a:prstClr val="black"/>
                </a:solidFill>
                <a:latin typeface="Arial" panose="020B0604020202020204" pitchFamily="34" charset="0"/>
                <a:cs typeface="Arial" panose="020B0604020202020204" pitchFamily="34" charset="0"/>
              </a:rPr>
              <a:t>الصديق وقت الضيق (2)</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4222044" y="1827450"/>
            <a:ext cx="6833845" cy="4410774"/>
          </a:xfrm>
        </p:spPr>
        <p:txBody>
          <a:bodyPr>
            <a:normAutofit/>
          </a:bodyPr>
          <a:lstStyle/>
          <a:p>
            <a:pPr marL="0" indent="0">
              <a:buSzPts val="2800"/>
              <a:buNone/>
            </a:pPr>
            <a:r>
              <a:rPr lang="ar-LB" sz="2800" dirty="0">
                <a:solidFill>
                  <a:schemeClr val="tx1"/>
                </a:solidFill>
              </a:rPr>
              <a:t>إقرأوا محادثة الواتس اب التالية </a:t>
            </a:r>
            <a:r>
              <a:rPr lang="he-IL" sz="2800" dirty="0">
                <a:solidFill>
                  <a:schemeClr val="tx1"/>
                </a:solidFill>
              </a:rPr>
              <a:t>:</a:t>
            </a:r>
          </a:p>
        </p:txBody>
      </p:sp>
      <p:grpSp>
        <p:nvGrpSpPr>
          <p:cNvPr id="15" name="קבוצה 14"/>
          <p:cNvGrpSpPr/>
          <p:nvPr/>
        </p:nvGrpSpPr>
        <p:grpSpPr>
          <a:xfrm>
            <a:off x="512180" y="2548178"/>
            <a:ext cx="5415616" cy="4136098"/>
            <a:chOff x="3058043" y="2350502"/>
            <a:chExt cx="2852257" cy="4019867"/>
          </a:xfrm>
        </p:grpSpPr>
        <p:grpSp>
          <p:nvGrpSpPr>
            <p:cNvPr id="17" name="קבוצה 16">
              <a:extLst>
                <a:ext uri="{FF2B5EF4-FFF2-40B4-BE49-F238E27FC236}">
                  <a16:creationId xmlns:a16="http://schemas.microsoft.com/office/drawing/2014/main" id="{AC968B46-4EF2-4DB5-AB98-993B005E4D24}"/>
                </a:ext>
              </a:extLst>
            </p:cNvPr>
            <p:cNvGrpSpPr/>
            <p:nvPr/>
          </p:nvGrpSpPr>
          <p:grpSpPr>
            <a:xfrm>
              <a:off x="3078600" y="5918187"/>
              <a:ext cx="2406755" cy="452182"/>
              <a:chOff x="3442510" y="5920183"/>
              <a:chExt cx="3920564" cy="716214"/>
            </a:xfrm>
          </p:grpSpPr>
          <p:sp>
            <p:nvSpPr>
              <p:cNvPr id="23" name="מלבן 22">
                <a:extLst>
                  <a:ext uri="{FF2B5EF4-FFF2-40B4-BE49-F238E27FC236}">
                    <a16:creationId xmlns:a16="http://schemas.microsoft.com/office/drawing/2014/main" id="{E00AFFBD-45DA-483F-B8C8-803A49DA927F}"/>
                  </a:ext>
                </a:extLst>
              </p:cNvPr>
              <p:cNvSpPr/>
              <p:nvPr/>
            </p:nvSpPr>
            <p:spPr>
              <a:xfrm>
                <a:off x="3442510" y="5920183"/>
                <a:ext cx="3914274" cy="268031"/>
              </a:xfrm>
              <a:prstGeom prst="rect">
                <a:avLst/>
              </a:prstGeom>
              <a:solidFill>
                <a:srgbClr val="FC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400">
                  <a:latin typeface="Varela Round" panose="00000500000000000000" pitchFamily="2" charset="-79"/>
                  <a:cs typeface="Varela Round" panose="00000500000000000000" pitchFamily="2" charset="-79"/>
                </a:endParaRPr>
              </a:p>
            </p:txBody>
          </p:sp>
          <p:sp>
            <p:nvSpPr>
              <p:cNvPr id="24" name="מלבן 23">
                <a:extLst>
                  <a:ext uri="{FF2B5EF4-FFF2-40B4-BE49-F238E27FC236}">
                    <a16:creationId xmlns:a16="http://schemas.microsoft.com/office/drawing/2014/main" id="{B158D225-089A-4219-A5FC-5ABDC945BD8D}"/>
                  </a:ext>
                </a:extLst>
              </p:cNvPr>
              <p:cNvSpPr/>
              <p:nvPr/>
            </p:nvSpPr>
            <p:spPr>
              <a:xfrm>
                <a:off x="6379570" y="6156640"/>
                <a:ext cx="983504" cy="268030"/>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400" dirty="0">
                  <a:latin typeface="Varela Round" panose="00000500000000000000" pitchFamily="2" charset="-79"/>
                  <a:cs typeface="Varela Round" panose="00000500000000000000" pitchFamily="2" charset="-79"/>
                </a:endParaRPr>
              </a:p>
            </p:txBody>
          </p:sp>
          <p:sp>
            <p:nvSpPr>
              <p:cNvPr id="25" name="מלבן 24">
                <a:extLst>
                  <a:ext uri="{FF2B5EF4-FFF2-40B4-BE49-F238E27FC236}">
                    <a16:creationId xmlns:a16="http://schemas.microsoft.com/office/drawing/2014/main" id="{D87549DE-AEBD-4EA5-9FDA-A74C91D93C52}"/>
                  </a:ext>
                </a:extLst>
              </p:cNvPr>
              <p:cNvSpPr/>
              <p:nvPr/>
            </p:nvSpPr>
            <p:spPr>
              <a:xfrm>
                <a:off x="6822094" y="6496549"/>
                <a:ext cx="540980" cy="13984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400">
                  <a:latin typeface="Varela Round" panose="00000500000000000000" pitchFamily="2" charset="-79"/>
                  <a:cs typeface="Varela Round" panose="00000500000000000000" pitchFamily="2" charset="-79"/>
                </a:endParaRPr>
              </a:p>
            </p:txBody>
          </p:sp>
        </p:grpSp>
        <p:sp>
          <p:nvSpPr>
            <p:cNvPr id="18" name="מלבן מעוגל 17"/>
            <p:cNvSpPr/>
            <p:nvPr/>
          </p:nvSpPr>
          <p:spPr>
            <a:xfrm>
              <a:off x="3441290" y="2350502"/>
              <a:ext cx="2469010" cy="427489"/>
            </a:xfrm>
            <a:prstGeom prst="roundRect">
              <a:avLst/>
            </a:prstGeom>
            <a:solidFill>
              <a:srgbClr val="E0F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LB" sz="1400" b="1" dirty="0">
                  <a:solidFill>
                    <a:schemeClr val="tx1"/>
                  </a:solidFill>
                  <a:latin typeface="Varela Round" panose="00000500000000000000" pitchFamily="2" charset="-79"/>
                  <a:cs typeface="Varela Round" panose="00000500000000000000" pitchFamily="2" charset="-79"/>
                </a:rPr>
                <a:t>مرحبا  كيف حالك يا أخي</a:t>
              </a:r>
              <a:r>
                <a:rPr lang="he-IL" sz="1400" b="1" dirty="0">
                  <a:solidFill>
                    <a:schemeClr val="tx1"/>
                  </a:solidFill>
                  <a:latin typeface="Varela Round" panose="00000500000000000000" pitchFamily="2" charset="-79"/>
                  <a:cs typeface="Varela Round" panose="00000500000000000000" pitchFamily="2" charset="-79"/>
                </a:rPr>
                <a:t>? </a:t>
              </a:r>
              <a:r>
                <a:rPr lang="ar-LB" sz="1400" b="1" dirty="0">
                  <a:solidFill>
                    <a:schemeClr val="tx1"/>
                  </a:solidFill>
                  <a:latin typeface="Varela Round" panose="00000500000000000000" pitchFamily="2" charset="-79"/>
                  <a:cs typeface="Varela Round" panose="00000500000000000000" pitchFamily="2" charset="-79"/>
                </a:rPr>
                <a:t>شو أخبارك مع الكورونا </a:t>
              </a:r>
              <a:r>
                <a:rPr lang="he-IL" sz="1400" b="1" dirty="0">
                  <a:solidFill>
                    <a:schemeClr val="tx1"/>
                  </a:solidFill>
                  <a:latin typeface="Varela Round" panose="00000500000000000000" pitchFamily="2" charset="-79"/>
                  <a:cs typeface="Varela Round" panose="00000500000000000000" pitchFamily="2" charset="-79"/>
                </a:rPr>
                <a:t>?? </a:t>
              </a:r>
              <a:r>
                <a:rPr lang="ar-LB" sz="1400" b="1" dirty="0">
                  <a:solidFill>
                    <a:schemeClr val="tx1"/>
                  </a:solidFill>
                  <a:latin typeface="Varela Round" panose="00000500000000000000" pitchFamily="2" charset="-79"/>
                  <a:cs typeface="Varela Round" panose="00000500000000000000" pitchFamily="2" charset="-79"/>
                </a:rPr>
                <a:t>ضغططططط</a:t>
              </a:r>
              <a:endParaRPr lang="he-IL" sz="1400" b="1" dirty="0">
                <a:solidFill>
                  <a:schemeClr val="tx1"/>
                </a:solidFill>
                <a:latin typeface="Varela Round" panose="00000500000000000000" pitchFamily="2" charset="-79"/>
                <a:cs typeface="Varela Round" panose="00000500000000000000" pitchFamily="2" charset="-79"/>
              </a:endParaRPr>
            </a:p>
          </p:txBody>
        </p:sp>
        <p:sp>
          <p:nvSpPr>
            <p:cNvPr id="19" name="מלבן מעוגל 18"/>
            <p:cNvSpPr/>
            <p:nvPr/>
          </p:nvSpPr>
          <p:spPr>
            <a:xfrm>
              <a:off x="3058043" y="2959044"/>
              <a:ext cx="2636392" cy="40359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LB" sz="1400" b="1" dirty="0">
                  <a:solidFill>
                    <a:schemeClr val="tx1"/>
                  </a:solidFill>
                  <a:latin typeface="Varela Round" panose="00000500000000000000" pitchFamily="2" charset="-79"/>
                  <a:cs typeface="Varela Round" panose="00000500000000000000" pitchFamily="2" charset="-79"/>
                </a:rPr>
                <a:t>صبابا</a:t>
              </a:r>
              <a:r>
                <a:rPr lang="he-IL" sz="1400" b="1" dirty="0">
                  <a:solidFill>
                    <a:schemeClr val="tx1"/>
                  </a:solidFill>
                  <a:latin typeface="Varela Round" panose="00000500000000000000" pitchFamily="2" charset="-79"/>
                  <a:cs typeface="Varela Round" panose="00000500000000000000" pitchFamily="2" charset="-79"/>
                </a:rPr>
                <a:t>! </a:t>
              </a:r>
              <a:r>
                <a:rPr lang="ar-LB" sz="1400" b="1" dirty="0">
                  <a:solidFill>
                    <a:schemeClr val="tx1"/>
                  </a:solidFill>
                  <a:latin typeface="Varela Round" panose="00000500000000000000" pitchFamily="2" charset="-79"/>
                  <a:cs typeface="Varela Round" panose="00000500000000000000" pitchFamily="2" charset="-79"/>
                </a:rPr>
                <a:t>كل النّهار أمام الشّاشة</a:t>
              </a:r>
              <a:r>
                <a:rPr lang="he-IL" sz="1400" b="1" dirty="0">
                  <a:solidFill>
                    <a:schemeClr val="tx1"/>
                  </a:solidFill>
                  <a:latin typeface="Varela Round" panose="00000500000000000000" pitchFamily="2" charset="-79"/>
                  <a:cs typeface="Varela Round" panose="00000500000000000000" pitchFamily="2" charset="-79"/>
                </a:rPr>
                <a:t>. </a:t>
              </a:r>
              <a:r>
                <a:rPr lang="ar-LB" sz="1400" b="1" dirty="0">
                  <a:solidFill>
                    <a:schemeClr val="tx1"/>
                  </a:solidFill>
                  <a:latin typeface="Varela Round" panose="00000500000000000000" pitchFamily="2" charset="-79"/>
                  <a:cs typeface="Varela Round" panose="00000500000000000000" pitchFamily="2" charset="-79"/>
                </a:rPr>
                <a:t>شو معك</a:t>
              </a:r>
              <a:r>
                <a:rPr lang="he-IL" sz="1400" b="1" dirty="0">
                  <a:solidFill>
                    <a:schemeClr val="tx1"/>
                  </a:solidFill>
                  <a:latin typeface="Varela Round" panose="00000500000000000000" pitchFamily="2" charset="-79"/>
                  <a:cs typeface="Varela Round" panose="00000500000000000000" pitchFamily="2" charset="-79"/>
                </a:rPr>
                <a:t>? </a:t>
              </a:r>
              <a:r>
                <a:rPr lang="ar-LB" sz="1400" b="1" dirty="0">
                  <a:solidFill>
                    <a:schemeClr val="tx1"/>
                  </a:solidFill>
                  <a:latin typeface="Varela Round" panose="00000500000000000000" pitchFamily="2" charset="-79"/>
                  <a:cs typeface="Varela Round" panose="00000500000000000000" pitchFamily="2" charset="-79"/>
                </a:rPr>
                <a:t>مبيّن عليك مضغوط</a:t>
              </a:r>
              <a:r>
                <a:rPr lang="he-IL" sz="1400" b="1" dirty="0">
                  <a:solidFill>
                    <a:schemeClr val="tx1"/>
                  </a:solidFill>
                  <a:latin typeface="Varela Round" panose="00000500000000000000" pitchFamily="2" charset="-79"/>
                  <a:cs typeface="Varela Round" panose="00000500000000000000" pitchFamily="2" charset="-79"/>
                </a:rPr>
                <a:t>!!</a:t>
              </a:r>
            </a:p>
          </p:txBody>
        </p:sp>
        <p:sp>
          <p:nvSpPr>
            <p:cNvPr id="20" name="מלבן מעוגל 19"/>
            <p:cNvSpPr/>
            <p:nvPr/>
          </p:nvSpPr>
          <p:spPr>
            <a:xfrm>
              <a:off x="3441290" y="5032508"/>
              <a:ext cx="2469010" cy="767706"/>
            </a:xfrm>
            <a:prstGeom prst="roundRect">
              <a:avLst/>
            </a:prstGeom>
            <a:solidFill>
              <a:srgbClr val="E0F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LB" sz="1400" b="1" dirty="0">
                  <a:solidFill>
                    <a:schemeClr val="tx1"/>
                  </a:solidFill>
                  <a:latin typeface="Varela Round" panose="00000500000000000000" pitchFamily="2" charset="-79"/>
                  <a:cs typeface="Varela Round" panose="00000500000000000000" pitchFamily="2" charset="-79"/>
                </a:rPr>
                <a:t>أبي الآن في إجازة بدون راتب، ووالداي متوتّران، هما يتحدّثان طوال الوقت عن هذا!!</a:t>
              </a:r>
            </a:p>
          </p:txBody>
        </p:sp>
        <p:sp>
          <p:nvSpPr>
            <p:cNvPr id="21" name="מלבן מעוגל 20"/>
            <p:cNvSpPr/>
            <p:nvPr/>
          </p:nvSpPr>
          <p:spPr>
            <a:xfrm>
              <a:off x="3588774" y="3783967"/>
              <a:ext cx="2321526" cy="427489"/>
            </a:xfrm>
            <a:prstGeom prst="roundRect">
              <a:avLst/>
            </a:prstGeom>
            <a:solidFill>
              <a:srgbClr val="E0F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LB" sz="1400" b="1" dirty="0">
                  <a:solidFill>
                    <a:schemeClr val="tx1"/>
                  </a:solidFill>
                  <a:latin typeface="Varela Round" panose="00000500000000000000" pitchFamily="2" charset="-79"/>
                  <a:cs typeface="Varela Round" panose="00000500000000000000" pitchFamily="2" charset="-79"/>
                </a:rPr>
                <a:t>لن تفهم يا أخي.أنا أعيش كوابيس هنا</a:t>
              </a:r>
              <a:r>
                <a:rPr lang="he-IL" sz="1400" b="1" dirty="0">
                  <a:solidFill>
                    <a:schemeClr val="tx1"/>
                  </a:solidFill>
                  <a:latin typeface="Varela Round" panose="00000500000000000000" pitchFamily="2" charset="-79"/>
                  <a:cs typeface="Varela Round" panose="00000500000000000000" pitchFamily="2" charset="-79"/>
                </a:rPr>
                <a:t>!!</a:t>
              </a:r>
            </a:p>
          </p:txBody>
        </p:sp>
      </p:grpSp>
      <p:sp>
        <p:nvSpPr>
          <p:cNvPr id="4" name="TextBox 3"/>
          <p:cNvSpPr txBox="1"/>
          <p:nvPr/>
        </p:nvSpPr>
        <p:spPr>
          <a:xfrm>
            <a:off x="1492469" y="4624552"/>
            <a:ext cx="374168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ar-LB" sz="1400" dirty="0"/>
              <a:t>ماذا حصلَ يا أخي، أنت تُقلقني </a:t>
            </a:r>
            <a:endParaRPr lang="en-US" sz="1400" dirty="0"/>
          </a:p>
        </p:txBody>
      </p:sp>
    </p:spTree>
    <p:extLst>
      <p:ext uri="{BB962C8B-B14F-4D97-AF65-F5344CB8AC3E}">
        <p14:creationId xmlns:p14="http://schemas.microsoft.com/office/powerpoint/2010/main" val="2024353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SA" sz="4000" b="1" cap="none" spc="0" dirty="0">
                <a:solidFill>
                  <a:prstClr val="black"/>
                </a:solidFill>
                <a:latin typeface="Arial" panose="020B0604020202020204" pitchFamily="34" charset="0"/>
                <a:cs typeface="Arial" panose="020B0604020202020204" pitchFamily="34" charset="0"/>
              </a:rPr>
              <a:t>الصديق وقت الضيق (2)</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364589" y="1682044"/>
            <a:ext cx="11545189" cy="4899378"/>
          </a:xfrm>
        </p:spPr>
        <p:txBody>
          <a:bodyPr>
            <a:noAutofit/>
          </a:bodyPr>
          <a:lstStyle/>
          <a:p>
            <a:pPr marL="514350" lvl="0" indent="-514350">
              <a:lnSpc>
                <a:spcPct val="150000"/>
              </a:lnSpc>
              <a:spcBef>
                <a:spcPts val="1000"/>
              </a:spcBef>
              <a:buClr>
                <a:schemeClr val="accent2"/>
              </a:buClr>
              <a:buSzPts val="2800"/>
              <a:buFont typeface="+mj-lt"/>
              <a:buAutoNum type="arabicPeriod"/>
            </a:pPr>
            <a:r>
              <a:rPr lang="ar-LB" sz="2800" dirty="0">
                <a:solidFill>
                  <a:schemeClr val="tx1"/>
                </a:solidFill>
              </a:rPr>
              <a:t>هل تشعرون أنّه بإمكانكم مساعدة الشّخص الذي يطلب االمساعدة؟</a:t>
            </a:r>
            <a:endParaRPr lang="he-IL" sz="2800" dirty="0">
              <a:solidFill>
                <a:schemeClr val="tx1"/>
              </a:solidFill>
            </a:endParaRPr>
          </a:p>
          <a:p>
            <a:pPr marL="514350" lvl="0" indent="-514350">
              <a:lnSpc>
                <a:spcPct val="150000"/>
              </a:lnSpc>
              <a:spcBef>
                <a:spcPts val="1000"/>
              </a:spcBef>
              <a:buClr>
                <a:srgbClr val="C0504D"/>
              </a:buClr>
              <a:buSzPts val="2800"/>
              <a:buFont typeface="+mj-lt"/>
              <a:buAutoNum type="arabicPeriod"/>
            </a:pPr>
            <a:r>
              <a:rPr lang="ar-SA" sz="2400" b="1" spc="0" dirty="0">
                <a:solidFill>
                  <a:schemeClr val="tx1"/>
                </a:solidFill>
                <a:latin typeface="Arial" panose="020B0604020202020204" pitchFamily="34" charset="0"/>
                <a:cs typeface="Arial" panose="020B0604020202020204" pitchFamily="34" charset="0"/>
              </a:rPr>
              <a:t>لو كنتم مكان الشخص الذي يطلب المساعدةـ، فهل ستطلبون المساعدة؟ </a:t>
            </a:r>
          </a:p>
          <a:p>
            <a:pPr marL="0" lvl="0" indent="0">
              <a:lnSpc>
                <a:spcPct val="150000"/>
              </a:lnSpc>
              <a:spcBef>
                <a:spcPts val="1000"/>
              </a:spcBef>
              <a:buClr>
                <a:srgbClr val="C0504D"/>
              </a:buClr>
              <a:buSzPts val="2800"/>
              <a:buNone/>
            </a:pPr>
            <a:r>
              <a:rPr lang="ar-SA" sz="2400" b="1" spc="0" dirty="0">
                <a:solidFill>
                  <a:schemeClr val="tx1"/>
                </a:solidFill>
                <a:latin typeface="Arial" panose="020B0604020202020204" pitchFamily="34" charset="0"/>
                <a:cs typeface="Arial" panose="020B0604020202020204" pitchFamily="34" charset="0"/>
              </a:rPr>
              <a:t>      إذا كانت الإجابة نعم، مِمّن ستطلبونها؟</a:t>
            </a:r>
            <a:endParaRPr lang="he-IL" sz="2400" b="1" spc="0" dirty="0">
              <a:solidFill>
                <a:schemeClr val="tx1"/>
              </a:solidFill>
              <a:latin typeface="Arial" panose="020B0604020202020204" pitchFamily="34" charset="0"/>
              <a:cs typeface="Arial" panose="020B0604020202020204" pitchFamily="34" charset="0"/>
            </a:endParaRPr>
          </a:p>
          <a:p>
            <a:pPr marL="0" lvl="0" indent="0">
              <a:lnSpc>
                <a:spcPct val="100000"/>
              </a:lnSpc>
              <a:spcBef>
                <a:spcPts val="1000"/>
              </a:spcBef>
              <a:spcAft>
                <a:spcPts val="0"/>
              </a:spcAft>
              <a:buClr>
                <a:schemeClr val="accent2"/>
              </a:buClr>
              <a:buSzPts val="2800"/>
              <a:buNone/>
            </a:pPr>
            <a:endParaRPr lang="he-IL" sz="2800" dirty="0">
              <a:solidFill>
                <a:schemeClr val="tx1"/>
              </a:solidFill>
            </a:endParaRPr>
          </a:p>
          <a:p>
            <a:pPr marL="0" indent="0">
              <a:spcBef>
                <a:spcPts val="1000"/>
              </a:spcBef>
              <a:buClr>
                <a:schemeClr val="accent2"/>
              </a:buClr>
              <a:buSzPts val="2800"/>
              <a:buNone/>
            </a:pPr>
            <a:endParaRPr lang="he-IL" sz="2800" dirty="0"/>
          </a:p>
        </p:txBody>
      </p:sp>
    </p:spTree>
    <p:extLst>
      <p:ext uri="{BB962C8B-B14F-4D97-AF65-F5344CB8AC3E}">
        <p14:creationId xmlns:p14="http://schemas.microsoft.com/office/powerpoint/2010/main" val="3717184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LB" sz="4000" dirty="0">
                <a:solidFill>
                  <a:schemeClr val="accent1">
                    <a:lumMod val="50000"/>
                  </a:schemeClr>
                </a:solidFill>
              </a:rPr>
              <a:t>مهمّة للتطبيق</a:t>
            </a:r>
            <a:r>
              <a:rPr lang="he-IL" sz="4000" dirty="0">
                <a:solidFill>
                  <a:schemeClr val="accent1">
                    <a:lumMod val="50000"/>
                  </a:schemeClr>
                </a:solidFill>
              </a:rPr>
              <a:t>: </a:t>
            </a:r>
            <a:r>
              <a:rPr lang="ar-LB" sz="4000" dirty="0">
                <a:solidFill>
                  <a:schemeClr val="accent1">
                    <a:lumMod val="50000"/>
                  </a:schemeClr>
                </a:solidFill>
              </a:rPr>
              <a:t>نصنع مُلصقات للمساعدة</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516000" y="1761067"/>
            <a:ext cx="11314756" cy="4766240"/>
          </a:xfrm>
        </p:spPr>
        <p:txBody>
          <a:bodyPr/>
          <a:lstStyle/>
          <a:p>
            <a:pPr marL="0" indent="0">
              <a:buNone/>
            </a:pPr>
            <a:r>
              <a:rPr lang="ar-LB" sz="2800" dirty="0">
                <a:solidFill>
                  <a:schemeClr val="tx1"/>
                </a:solidFill>
              </a:rPr>
              <a:t>استخدموا أحد التطبيقات التي يتمّ مِن خلالها صُنْع ملصقات للواتس آب. </a:t>
            </a:r>
          </a:p>
          <a:p>
            <a:pPr marL="0" indent="0">
              <a:buNone/>
            </a:pPr>
            <a:r>
              <a:rPr lang="ar-LB" sz="2800" dirty="0">
                <a:solidFill>
                  <a:schemeClr val="tx1"/>
                </a:solidFill>
              </a:rPr>
              <a:t>اصنعوا ملصقين:</a:t>
            </a:r>
          </a:p>
          <a:p>
            <a:pPr marL="0" indent="0">
              <a:buNone/>
            </a:pPr>
            <a:r>
              <a:rPr lang="ar-LB" sz="2800" dirty="0">
                <a:solidFill>
                  <a:schemeClr val="tx1"/>
                </a:solidFill>
              </a:rPr>
              <a:t>الملصق الأوّل: تنقلون مِن خلاله رسالة مفادها أنكم بحاجة إلى الدعم والمساعدة خلال هذه الفترة.</a:t>
            </a:r>
          </a:p>
          <a:p>
            <a:pPr marL="0" indent="0">
              <a:buNone/>
            </a:pPr>
            <a:r>
              <a:rPr lang="ar-LB" sz="2800" dirty="0">
                <a:solidFill>
                  <a:schemeClr val="tx1"/>
                </a:solidFill>
              </a:rPr>
              <a:t>الملصق الثاني: تنقلون من خلاله رسالة مفادها أنكم مستعدون لتقديم المساعدة والدعم للآخرين.</a:t>
            </a:r>
          </a:p>
          <a:p>
            <a:pPr marL="0" indent="0">
              <a:buNone/>
            </a:pPr>
            <a:endParaRPr lang="he-IL" sz="2800" dirty="0">
              <a:solidFill>
                <a:schemeClr val="tx1"/>
              </a:solidFill>
            </a:endParaRPr>
          </a:p>
          <a:p>
            <a:pPr marL="0" indent="0">
              <a:buNone/>
            </a:pPr>
            <a:endParaRPr lang="he-IL" sz="2800" dirty="0">
              <a:solidFill>
                <a:schemeClr val="tx1"/>
              </a:solidFill>
            </a:endParaRPr>
          </a:p>
          <a:p>
            <a:pPr marL="0" indent="0">
              <a:buNone/>
            </a:pPr>
            <a:endParaRPr lang="he-IL" dirty="0">
              <a:solidFill>
                <a:schemeClr val="tx1"/>
              </a:solidFill>
            </a:endParaRPr>
          </a:p>
        </p:txBody>
      </p:sp>
      <p:pic>
        <p:nvPicPr>
          <p:cNvPr id="4" name="תמונה 3"/>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50689" y="3875121"/>
            <a:ext cx="2000636" cy="2000636"/>
          </a:xfrm>
          <a:prstGeom prst="rect">
            <a:avLst/>
          </a:prstGeom>
        </p:spPr>
      </p:pic>
      <p:pic>
        <p:nvPicPr>
          <p:cNvPr id="5" name="תמונה 4"/>
          <p:cNvPicPr>
            <a:picLocks noChangeAspect="1"/>
          </p:cNvPicPr>
          <p:nvPr/>
        </p:nvPicPr>
        <p:blipFill>
          <a:blip r:embed="rId4"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4484305" y="4316362"/>
            <a:ext cx="1360639" cy="1239292"/>
          </a:xfrm>
          <a:prstGeom prst="rect">
            <a:avLst/>
          </a:prstGeom>
        </p:spPr>
      </p:pic>
      <p:pic>
        <p:nvPicPr>
          <p:cNvPr id="6" name="תמונה 5"/>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5777286" y="4526671"/>
            <a:ext cx="2000636" cy="2000636"/>
          </a:xfrm>
          <a:prstGeom prst="rect">
            <a:avLst/>
          </a:prstGeom>
        </p:spPr>
      </p:pic>
      <p:pic>
        <p:nvPicPr>
          <p:cNvPr id="7" name="תמונה 6"/>
          <p:cNvPicPr>
            <a:picLocks noChangeAspect="1"/>
          </p:cNvPicPr>
          <p:nvPr/>
        </p:nvPicPr>
        <p:blipFill>
          <a:blip r:embed="rId5"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669701" y="4729455"/>
            <a:ext cx="1222310" cy="1113300"/>
          </a:xfrm>
          <a:prstGeom prst="rect">
            <a:avLst/>
          </a:prstGeom>
        </p:spPr>
      </p:pic>
    </p:spTree>
    <p:extLst>
      <p:ext uri="{BB962C8B-B14F-4D97-AF65-F5344CB8AC3E}">
        <p14:creationId xmlns:p14="http://schemas.microsoft.com/office/powerpoint/2010/main" val="2641454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SA" sz="4800" b="1" cap="none" spc="0" dirty="0">
                <a:solidFill>
                  <a:srgbClr val="002060"/>
                </a:solidFill>
                <a:latin typeface="Arial" panose="020B0604020202020204" pitchFamily="34" charset="0"/>
                <a:cs typeface="Arial" panose="020B0604020202020204" pitchFamily="34" charset="0"/>
              </a:rPr>
              <a:t>نصنع ملصقات- أمثلة</a:t>
            </a:r>
            <a:endParaRPr lang="he-IL" dirty="0">
              <a:solidFill>
                <a:schemeClr val="accent1">
                  <a:lumMod val="50000"/>
                </a:schemeClr>
              </a:solidFill>
            </a:endParaRPr>
          </a:p>
        </p:txBody>
      </p:sp>
      <p:grpSp>
        <p:nvGrpSpPr>
          <p:cNvPr id="10" name="קבוצה 9"/>
          <p:cNvGrpSpPr/>
          <p:nvPr/>
        </p:nvGrpSpPr>
        <p:grpSpPr>
          <a:xfrm>
            <a:off x="305881" y="1808618"/>
            <a:ext cx="2118891" cy="2320413"/>
            <a:chOff x="8499948" y="2163097"/>
            <a:chExt cx="2118891" cy="2320413"/>
          </a:xfrm>
        </p:grpSpPr>
        <p:sp>
          <p:nvSpPr>
            <p:cNvPr id="8" name="פיצוץ 2 7"/>
            <p:cNvSpPr/>
            <p:nvPr/>
          </p:nvSpPr>
          <p:spPr>
            <a:xfrm>
              <a:off x="8603226" y="2163097"/>
              <a:ext cx="2015613" cy="232041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rot="18908871">
              <a:off x="8499948" y="3238363"/>
              <a:ext cx="2056973" cy="369332"/>
            </a:xfrm>
            <a:prstGeom prst="rect">
              <a:avLst/>
            </a:prstGeom>
            <a:noFill/>
          </p:spPr>
          <p:txBody>
            <a:bodyPr wrap="none" lIns="91440" tIns="45720" rIns="91440" bIns="45720">
              <a:spAutoFit/>
            </a:bodyPr>
            <a:lstStyle/>
            <a:p>
              <a:pPr algn="ctr"/>
              <a:r>
                <a:rPr lang="ar-LB" dirty="0">
                  <a:ln w="0"/>
                  <a:solidFill>
                    <a:schemeClr val="bg1"/>
                  </a:solidFill>
                  <a:effectLst>
                    <a:outerShdw blurRad="38100" dist="19050" dir="2700000" algn="tl" rotWithShape="0">
                      <a:schemeClr val="dk1">
                        <a:alpha val="40000"/>
                      </a:schemeClr>
                    </a:outerShdw>
                  </a:effectLst>
                </a:rPr>
                <a:t>أخي، أنا بحاجة للمساعدة</a:t>
              </a:r>
              <a:endParaRPr lang="he-IL" dirty="0">
                <a:ln w="0"/>
                <a:solidFill>
                  <a:schemeClr val="bg1"/>
                </a:solidFill>
                <a:effectLst>
                  <a:outerShdw blurRad="38100" dist="19050" dir="2700000" algn="tl" rotWithShape="0">
                    <a:schemeClr val="dk1">
                      <a:alpha val="40000"/>
                    </a:schemeClr>
                  </a:outerShdw>
                </a:effectLst>
              </a:endParaRPr>
            </a:p>
          </p:txBody>
        </p:sp>
      </p:grpSp>
      <p:grpSp>
        <p:nvGrpSpPr>
          <p:cNvPr id="14" name="קבוצה 13"/>
          <p:cNvGrpSpPr/>
          <p:nvPr/>
        </p:nvGrpSpPr>
        <p:grpSpPr>
          <a:xfrm>
            <a:off x="9340867" y="3971204"/>
            <a:ext cx="2320413" cy="2256049"/>
            <a:chOff x="9576619" y="2497394"/>
            <a:chExt cx="2320413" cy="2256049"/>
          </a:xfrm>
        </p:grpSpPr>
        <p:sp>
          <p:nvSpPr>
            <p:cNvPr id="11" name="פיצוץ 1 10"/>
            <p:cNvSpPr/>
            <p:nvPr/>
          </p:nvSpPr>
          <p:spPr>
            <a:xfrm>
              <a:off x="9576619" y="2497394"/>
              <a:ext cx="2320413" cy="2054941"/>
            </a:xfrm>
            <a:prstGeom prst="irregularSeal1">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b="1">
                <a:ln w="22225">
                  <a:solidFill>
                    <a:schemeClr val="accent2"/>
                  </a:solidFill>
                  <a:prstDash val="solid"/>
                </a:ln>
                <a:solidFill>
                  <a:schemeClr val="accent2">
                    <a:lumMod val="40000"/>
                    <a:lumOff val="60000"/>
                  </a:schemeClr>
                </a:solidFill>
              </a:endParaRPr>
            </a:p>
          </p:txBody>
        </p:sp>
        <p:sp>
          <p:nvSpPr>
            <p:cNvPr id="12" name="מלבן 11"/>
            <p:cNvSpPr/>
            <p:nvPr/>
          </p:nvSpPr>
          <p:spPr>
            <a:xfrm>
              <a:off x="9861426" y="2954594"/>
              <a:ext cx="1750800" cy="923330"/>
            </a:xfrm>
            <a:prstGeom prst="rect">
              <a:avLst/>
            </a:prstGeom>
            <a:noFill/>
          </p:spPr>
          <p:txBody>
            <a:bodyPr wrap="none" lIns="91440" tIns="45720" rIns="91440" bIns="45720">
              <a:spAutoFit/>
            </a:bodyPr>
            <a:lstStyle/>
            <a:p>
              <a:pPr algn="ctr"/>
              <a:r>
                <a:rPr lang="ar-LB" sz="5400" b="1" dirty="0">
                  <a:ln w="22225">
                    <a:solidFill>
                      <a:schemeClr val="accent1"/>
                    </a:solidFill>
                    <a:prstDash val="solid"/>
                  </a:ln>
                  <a:solidFill>
                    <a:schemeClr val="tx2"/>
                  </a:solidFill>
                </a:rPr>
                <a:t>يا إلهي</a:t>
              </a:r>
              <a:endParaRPr lang="he-IL" sz="5400" b="1" dirty="0">
                <a:ln w="22225">
                  <a:solidFill>
                    <a:schemeClr val="accent1"/>
                  </a:solidFill>
                  <a:prstDash val="solid"/>
                </a:ln>
                <a:solidFill>
                  <a:schemeClr val="tx2"/>
                </a:solidFill>
              </a:endParaRPr>
            </a:p>
          </p:txBody>
        </p:sp>
        <p:sp>
          <p:nvSpPr>
            <p:cNvPr id="13" name="מלבן 12"/>
            <p:cNvSpPr/>
            <p:nvPr/>
          </p:nvSpPr>
          <p:spPr>
            <a:xfrm>
              <a:off x="10023330" y="4353333"/>
              <a:ext cx="1426994" cy="400110"/>
            </a:xfrm>
            <a:prstGeom prst="rect">
              <a:avLst/>
            </a:prstGeom>
            <a:noFill/>
          </p:spPr>
          <p:txBody>
            <a:bodyPr wrap="none" lIns="91440" tIns="45720" rIns="91440" bIns="45720">
              <a:spAutoFit/>
            </a:bodyPr>
            <a:lstStyle/>
            <a:p>
              <a:pPr algn="ctr"/>
              <a:r>
                <a:rPr lang="ar-LB" sz="2000" b="1" dirty="0">
                  <a:ln w="22225">
                    <a:solidFill>
                      <a:schemeClr val="accent1"/>
                    </a:solidFill>
                    <a:prstDash val="solid"/>
                  </a:ln>
                  <a:solidFill>
                    <a:schemeClr val="tx2"/>
                  </a:solidFill>
                </a:rPr>
                <a:t>أنا بحاجة إليكِ</a:t>
              </a:r>
              <a:r>
                <a:rPr lang="he-IL" sz="2000" b="1" dirty="0">
                  <a:ln w="22225">
                    <a:solidFill>
                      <a:schemeClr val="accent1"/>
                    </a:solidFill>
                    <a:prstDash val="solid"/>
                  </a:ln>
                  <a:solidFill>
                    <a:schemeClr val="tx2"/>
                  </a:solidFill>
                </a:rPr>
                <a:t>!</a:t>
              </a:r>
            </a:p>
          </p:txBody>
        </p:sp>
      </p:grpSp>
      <p:grpSp>
        <p:nvGrpSpPr>
          <p:cNvPr id="17" name="קבוצה 16"/>
          <p:cNvGrpSpPr/>
          <p:nvPr/>
        </p:nvGrpSpPr>
        <p:grpSpPr>
          <a:xfrm>
            <a:off x="2671601" y="2151970"/>
            <a:ext cx="2225289" cy="1633708"/>
            <a:chOff x="5540496" y="1592927"/>
            <a:chExt cx="2225289" cy="1633708"/>
          </a:xfrm>
        </p:grpSpPr>
        <p:pic>
          <p:nvPicPr>
            <p:cNvPr id="15" name="תמונה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2303" y="1592927"/>
              <a:ext cx="1361667" cy="1361667"/>
            </a:xfrm>
            <a:prstGeom prst="rect">
              <a:avLst/>
            </a:prstGeom>
          </p:spPr>
        </p:pic>
        <p:sp>
          <p:nvSpPr>
            <p:cNvPr id="16" name="מלבן 15"/>
            <p:cNvSpPr/>
            <p:nvPr/>
          </p:nvSpPr>
          <p:spPr>
            <a:xfrm>
              <a:off x="5540496" y="2826525"/>
              <a:ext cx="2225289" cy="400110"/>
            </a:xfrm>
            <a:prstGeom prst="rect">
              <a:avLst/>
            </a:prstGeom>
            <a:noFill/>
          </p:spPr>
          <p:txBody>
            <a:bodyPr wrap="none" lIns="91440" tIns="45720" rIns="91440" bIns="45720">
              <a:spAutoFit/>
            </a:bodyPr>
            <a:lstStyle/>
            <a:p>
              <a:pPr algn="ctr"/>
              <a:r>
                <a:rPr lang="ar-LB" sz="2000" b="1" dirty="0">
                  <a:ln w="22225">
                    <a:solidFill>
                      <a:schemeClr val="accent1"/>
                    </a:solidFill>
                    <a:prstDash val="solid"/>
                  </a:ln>
                  <a:solidFill>
                    <a:schemeClr val="tx2"/>
                  </a:solidFill>
                </a:rPr>
                <a:t>تعال، أريد أن أصغي إليك</a:t>
              </a:r>
              <a:endParaRPr lang="he-IL" sz="2000" b="1" dirty="0">
                <a:ln w="22225">
                  <a:solidFill>
                    <a:schemeClr val="accent1"/>
                  </a:solidFill>
                  <a:prstDash val="solid"/>
                </a:ln>
                <a:solidFill>
                  <a:schemeClr val="tx2"/>
                </a:solidFill>
              </a:endParaRPr>
            </a:p>
          </p:txBody>
        </p:sp>
      </p:grpSp>
      <p:grpSp>
        <p:nvGrpSpPr>
          <p:cNvPr id="30" name="קבוצה 29"/>
          <p:cNvGrpSpPr/>
          <p:nvPr/>
        </p:nvGrpSpPr>
        <p:grpSpPr>
          <a:xfrm>
            <a:off x="9468601" y="1988348"/>
            <a:ext cx="2089547" cy="1419805"/>
            <a:chOff x="7976949" y="1356630"/>
            <a:chExt cx="2089547" cy="1419805"/>
          </a:xfrm>
        </p:grpSpPr>
        <p:pic>
          <p:nvPicPr>
            <p:cNvPr id="28" name="תמונה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6949" y="1356630"/>
              <a:ext cx="1419805" cy="1419805"/>
            </a:xfrm>
            <a:prstGeom prst="rect">
              <a:avLst/>
            </a:prstGeom>
          </p:spPr>
        </p:pic>
        <p:sp>
          <p:nvSpPr>
            <p:cNvPr id="29" name="מלבן 28"/>
            <p:cNvSpPr/>
            <p:nvPr/>
          </p:nvSpPr>
          <p:spPr>
            <a:xfrm rot="20624762">
              <a:off x="9086741" y="1460680"/>
              <a:ext cx="979755" cy="584775"/>
            </a:xfrm>
            <a:prstGeom prst="rect">
              <a:avLst/>
            </a:prstGeom>
            <a:noFill/>
          </p:spPr>
          <p:txBody>
            <a:bodyPr wrap="none" lIns="91440" tIns="45720" rIns="91440" bIns="45720">
              <a:spAutoFit/>
            </a:bodyPr>
            <a:lstStyle/>
            <a:p>
              <a:pPr algn="ctr"/>
              <a:r>
                <a:rPr lang="ar-LB" sz="3200" b="1">
                  <a:ln w="22225">
                    <a:solidFill>
                      <a:srgbClr val="FF0000"/>
                    </a:solidFill>
                    <a:prstDash val="solid"/>
                  </a:ln>
                  <a:solidFill>
                    <a:srgbClr val="C00000"/>
                  </a:solidFill>
                </a:rPr>
                <a:t>النّجدة</a:t>
              </a:r>
              <a:endParaRPr lang="he-IL" sz="3200" b="1" dirty="0">
                <a:ln w="22225">
                  <a:solidFill>
                    <a:srgbClr val="FF0000"/>
                  </a:solidFill>
                  <a:prstDash val="solid"/>
                </a:ln>
                <a:solidFill>
                  <a:srgbClr val="C00000"/>
                </a:solidFill>
              </a:endParaRPr>
            </a:p>
          </p:txBody>
        </p:sp>
      </p:grpSp>
      <p:grpSp>
        <p:nvGrpSpPr>
          <p:cNvPr id="33" name="קבוצה 32"/>
          <p:cNvGrpSpPr/>
          <p:nvPr/>
        </p:nvGrpSpPr>
        <p:grpSpPr>
          <a:xfrm>
            <a:off x="341094" y="4441769"/>
            <a:ext cx="1963411" cy="2079695"/>
            <a:chOff x="920908" y="3713595"/>
            <a:chExt cx="1963411" cy="2079695"/>
          </a:xfrm>
        </p:grpSpPr>
        <p:pic>
          <p:nvPicPr>
            <p:cNvPr id="31" name="תמונה 30"/>
            <p:cNvPicPr>
              <a:picLocks noChangeAspect="1"/>
            </p:cNvPicPr>
            <p:nvPr/>
          </p:nvPicPr>
          <p:blipFill rotWithShape="1">
            <a:blip r:embed="rId4">
              <a:extLst>
                <a:ext uri="{28A0092B-C50C-407E-A947-70E740481C1C}">
                  <a14:useLocalDpi xmlns:a14="http://schemas.microsoft.com/office/drawing/2010/main" val="0"/>
                </a:ext>
              </a:extLst>
            </a:blip>
            <a:srcRect l="22105" r="15390"/>
            <a:stretch/>
          </p:blipFill>
          <p:spPr>
            <a:xfrm>
              <a:off x="920908" y="3713595"/>
              <a:ext cx="1963411" cy="2079695"/>
            </a:xfrm>
            <a:prstGeom prst="rect">
              <a:avLst/>
            </a:prstGeom>
          </p:spPr>
        </p:pic>
        <p:sp>
          <p:nvSpPr>
            <p:cNvPr id="32" name="מלבן 31"/>
            <p:cNvSpPr/>
            <p:nvPr/>
          </p:nvSpPr>
          <p:spPr>
            <a:xfrm rot="1229164">
              <a:off x="1021795" y="4568774"/>
              <a:ext cx="803426" cy="369332"/>
            </a:xfrm>
            <a:prstGeom prst="rect">
              <a:avLst/>
            </a:prstGeom>
            <a:noFill/>
          </p:spPr>
          <p:txBody>
            <a:bodyPr wrap="none" lIns="91440" tIns="45720" rIns="91440" bIns="45720">
              <a:spAutoFit/>
            </a:bodyPr>
            <a:lstStyle/>
            <a:p>
              <a:pPr algn="ctr"/>
              <a:r>
                <a:rPr lang="ar-LB" b="1" dirty="0">
                  <a:ln w="0"/>
                  <a:effectLst>
                    <a:outerShdw blurRad="38100" dist="19050" dir="2700000" algn="tl" rotWithShape="0">
                      <a:schemeClr val="dk1">
                        <a:alpha val="40000"/>
                      </a:schemeClr>
                    </a:outerShdw>
                  </a:effectLst>
                </a:rPr>
                <a:t>أنا هنا</a:t>
              </a:r>
              <a:r>
                <a:rPr lang="he-IL" b="1" dirty="0">
                  <a:ln w="0"/>
                  <a:effectLst>
                    <a:outerShdw blurRad="38100" dist="19050" dir="2700000" algn="tl" rotWithShape="0">
                      <a:schemeClr val="dk1">
                        <a:alpha val="40000"/>
                      </a:schemeClr>
                    </a:outerShdw>
                  </a:effectLst>
                </a:rPr>
                <a:t>!!</a:t>
              </a:r>
            </a:p>
          </p:txBody>
        </p:sp>
      </p:grpSp>
      <p:grpSp>
        <p:nvGrpSpPr>
          <p:cNvPr id="36" name="קבוצה 35"/>
          <p:cNvGrpSpPr/>
          <p:nvPr/>
        </p:nvGrpSpPr>
        <p:grpSpPr>
          <a:xfrm>
            <a:off x="6890692" y="1853668"/>
            <a:ext cx="2127422" cy="1386349"/>
            <a:chOff x="6687866" y="2434940"/>
            <a:chExt cx="2127422" cy="1386349"/>
          </a:xfrm>
        </p:grpSpPr>
        <p:pic>
          <p:nvPicPr>
            <p:cNvPr id="34" name="תמונה 33"/>
            <p:cNvPicPr>
              <a:picLocks noChangeAspect="1"/>
            </p:cNvPicPr>
            <p:nvPr/>
          </p:nvPicPr>
          <p:blipFill rotWithShape="1">
            <a:blip r:embed="rId5">
              <a:extLst>
                <a:ext uri="{28A0092B-C50C-407E-A947-70E740481C1C}">
                  <a14:useLocalDpi xmlns:a14="http://schemas.microsoft.com/office/drawing/2010/main" val="0"/>
                </a:ext>
              </a:extLst>
            </a:blip>
            <a:srcRect l="17132" t="10698" r="8926" b="21345"/>
            <a:stretch/>
          </p:blipFill>
          <p:spPr>
            <a:xfrm>
              <a:off x="6832283" y="2434940"/>
              <a:ext cx="1983005" cy="1386349"/>
            </a:xfrm>
            <a:prstGeom prst="rect">
              <a:avLst/>
            </a:prstGeom>
          </p:spPr>
        </p:pic>
        <p:sp>
          <p:nvSpPr>
            <p:cNvPr id="35" name="מלבן 34"/>
            <p:cNvSpPr/>
            <p:nvPr/>
          </p:nvSpPr>
          <p:spPr>
            <a:xfrm rot="1719613">
              <a:off x="6687866" y="3354899"/>
              <a:ext cx="1770036" cy="461665"/>
            </a:xfrm>
            <a:prstGeom prst="rect">
              <a:avLst/>
            </a:prstGeom>
            <a:noFill/>
          </p:spPr>
          <p:txBody>
            <a:bodyPr wrap="none" lIns="91440" tIns="45720" rIns="91440" bIns="45720">
              <a:spAutoFit/>
            </a:bodyPr>
            <a:lstStyle/>
            <a:p>
              <a:pPr algn="ctr"/>
              <a:r>
                <a:rPr lang="ar-LB" sz="2400" b="1" dirty="0">
                  <a:ln w="9525">
                    <a:solidFill>
                      <a:schemeClr val="bg1"/>
                    </a:solidFill>
                    <a:prstDash val="solid"/>
                  </a:ln>
                  <a:effectLst>
                    <a:outerShdw blurRad="12700" dist="38100" dir="2700000" algn="tl" rotWithShape="0">
                      <a:schemeClr val="bg1">
                        <a:lumMod val="50000"/>
                      </a:schemeClr>
                    </a:outerShdw>
                  </a:effectLst>
                </a:rPr>
                <a:t>سآتي في الحال</a:t>
              </a:r>
              <a:r>
                <a:rPr lang="he-IL" sz="2400" b="1" dirty="0">
                  <a:ln w="9525">
                    <a:solidFill>
                      <a:schemeClr val="bg1"/>
                    </a:solidFill>
                    <a:prstDash val="solid"/>
                  </a:ln>
                  <a:effectLst>
                    <a:outerShdw blurRad="12700" dist="38100" dir="2700000" algn="tl" rotWithShape="0">
                      <a:schemeClr val="bg1">
                        <a:lumMod val="50000"/>
                      </a:schemeClr>
                    </a:outerShdw>
                  </a:effectLst>
                </a:rPr>
                <a:t>!</a:t>
              </a:r>
            </a:p>
          </p:txBody>
        </p:sp>
      </p:grpSp>
      <p:grpSp>
        <p:nvGrpSpPr>
          <p:cNvPr id="37" name="קבוצה 36"/>
          <p:cNvGrpSpPr/>
          <p:nvPr/>
        </p:nvGrpSpPr>
        <p:grpSpPr>
          <a:xfrm>
            <a:off x="5061491" y="2261300"/>
            <a:ext cx="1837076" cy="1879182"/>
            <a:chOff x="9329472" y="4552335"/>
            <a:chExt cx="1837076" cy="1879182"/>
          </a:xfrm>
        </p:grpSpPr>
        <p:sp>
          <p:nvSpPr>
            <p:cNvPr id="38" name="מלבן 37"/>
            <p:cNvSpPr/>
            <p:nvPr/>
          </p:nvSpPr>
          <p:spPr>
            <a:xfrm rot="20380971">
              <a:off x="10524300" y="6092963"/>
              <a:ext cx="184731" cy="338554"/>
            </a:xfrm>
            <a:prstGeom prst="rect">
              <a:avLst/>
            </a:prstGeom>
            <a:noFill/>
          </p:spPr>
          <p:txBody>
            <a:bodyPr wrap="none" lIns="91440" tIns="45720" rIns="91440" bIns="45720">
              <a:spAutoFit/>
            </a:bodyPr>
            <a:lstStyle/>
            <a:p>
              <a:pPr algn="ctr"/>
              <a:endParaRPr lang="he-IL" sz="1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39" name="תמונה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9472" y="4552335"/>
              <a:ext cx="1837076" cy="1837076"/>
            </a:xfrm>
            <a:prstGeom prst="rect">
              <a:avLst/>
            </a:prstGeom>
          </p:spPr>
        </p:pic>
        <p:sp>
          <p:nvSpPr>
            <p:cNvPr id="40" name="מלבן 39"/>
            <p:cNvSpPr/>
            <p:nvPr/>
          </p:nvSpPr>
          <p:spPr>
            <a:xfrm>
              <a:off x="9635505" y="5923685"/>
              <a:ext cx="1225015" cy="338554"/>
            </a:xfrm>
            <a:prstGeom prst="rect">
              <a:avLst/>
            </a:prstGeom>
            <a:noFill/>
          </p:spPr>
          <p:txBody>
            <a:bodyPr wrap="none" lIns="91440" tIns="45720" rIns="91440" bIns="45720">
              <a:spAutoFit/>
            </a:bodyPr>
            <a:lstStyle/>
            <a:p>
              <a:pPr algn="ctr"/>
              <a:r>
                <a:rPr lang="ar-LB" sz="1600" b="1" dirty="0">
                  <a:ln w="12700" cmpd="sng">
                    <a:solidFill>
                      <a:sysClr val="windowText" lastClr="000000"/>
                    </a:solidFill>
                    <a:prstDash val="solid"/>
                  </a:ln>
                </a:rPr>
                <a:t>أنا على ما يُرام</a:t>
              </a:r>
              <a:r>
                <a:rPr lang="en-US" sz="1600" b="1" dirty="0">
                  <a:ln w="12700" cmpd="sng">
                    <a:solidFill>
                      <a:sysClr val="windowText" lastClr="000000"/>
                    </a:solidFill>
                    <a:prstDash val="solid"/>
                  </a:ln>
                </a:rPr>
                <a:t>.</a:t>
              </a:r>
              <a:endParaRPr lang="he-IL" sz="1600" b="1" dirty="0">
                <a:ln w="12700" cmpd="sng">
                  <a:solidFill>
                    <a:sysClr val="windowText" lastClr="000000"/>
                  </a:solidFill>
                  <a:prstDash val="solid"/>
                </a:ln>
              </a:endParaRPr>
            </a:p>
          </p:txBody>
        </p:sp>
      </p:grpSp>
      <p:pic>
        <p:nvPicPr>
          <p:cNvPr id="3" name="Picture 2"/>
          <p:cNvPicPr>
            <a:picLocks noChangeAspect="1"/>
          </p:cNvPicPr>
          <p:nvPr/>
        </p:nvPicPr>
        <p:blipFill>
          <a:blip r:embed="rId7"/>
          <a:stretch>
            <a:fillRect/>
          </a:stretch>
        </p:blipFill>
        <p:spPr>
          <a:xfrm>
            <a:off x="5612386" y="4523236"/>
            <a:ext cx="2414225" cy="1871634"/>
          </a:xfrm>
          <a:prstGeom prst="rect">
            <a:avLst/>
          </a:prstGeom>
        </p:spPr>
      </p:pic>
      <p:pic>
        <p:nvPicPr>
          <p:cNvPr id="4" name="Picture 3"/>
          <p:cNvPicPr>
            <a:picLocks noChangeAspect="1"/>
          </p:cNvPicPr>
          <p:nvPr/>
        </p:nvPicPr>
        <p:blipFill>
          <a:blip r:embed="rId8"/>
          <a:stretch>
            <a:fillRect/>
          </a:stretch>
        </p:blipFill>
        <p:spPr>
          <a:xfrm>
            <a:off x="3372095" y="4478096"/>
            <a:ext cx="1329043" cy="1725318"/>
          </a:xfrm>
          <a:prstGeom prst="rect">
            <a:avLst/>
          </a:prstGeom>
        </p:spPr>
      </p:pic>
    </p:spTree>
    <p:extLst>
      <p:ext uri="{BB962C8B-B14F-4D97-AF65-F5344CB8AC3E}">
        <p14:creationId xmlns:p14="http://schemas.microsoft.com/office/powerpoint/2010/main" val="3097425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eaLnBrk="1" fontAlgn="auto" hangingPunct="1">
              <a:spcAft>
                <a:spcPts val="0"/>
              </a:spcAft>
              <a:buClr>
                <a:schemeClr val="tx1">
                  <a:lumMod val="85000"/>
                  <a:lumOff val="15000"/>
                </a:schemeClr>
              </a:buClr>
              <a:defRPr/>
            </a:pPr>
            <a:r>
              <a:rPr lang="ar-JO" sz="4000" b="1" dirty="0">
                <a:solidFill>
                  <a:srgbClr val="008080"/>
                </a:solidFill>
                <a:latin typeface="Calibri" panose="020F0502020204030204" pitchFamily="34" charset="0"/>
                <a:cs typeface="Calibri" panose="020F0502020204030204" pitchFamily="34" charset="0"/>
              </a:rPr>
              <a:t>ماذا أريد أن أقول</a:t>
            </a:r>
            <a:r>
              <a:rPr lang="he-IL" sz="4000" b="1" dirty="0">
                <a:solidFill>
                  <a:srgbClr val="008080"/>
                </a:solidFill>
                <a:latin typeface="Calibri" panose="020F0502020204030204" pitchFamily="34" charset="0"/>
                <a:cs typeface="Calibri" panose="020F0502020204030204" pitchFamily="34" charset="0"/>
              </a:rPr>
              <a:t> </a:t>
            </a:r>
            <a:r>
              <a:rPr lang="ar-JO" sz="4000" b="1" dirty="0">
                <a:solidFill>
                  <a:srgbClr val="008080"/>
                </a:solidFill>
                <a:latin typeface="Calibri" panose="020F0502020204030204" pitchFamily="34" charset="0"/>
                <a:cs typeface="Calibri" panose="020F0502020204030204" pitchFamily="34" charset="0"/>
              </a:rPr>
              <a:t>مع خِتام درسِنا ؟</a:t>
            </a:r>
            <a:br>
              <a:rPr lang="he-IL" sz="4000" b="1" dirty="0">
                <a:solidFill>
                  <a:srgbClr val="008080"/>
                </a:solidFill>
                <a:latin typeface="Calibri" panose="020F0502020204030204" pitchFamily="34" charset="0"/>
                <a:cs typeface="Calibri" panose="020F0502020204030204" pitchFamily="34" charset="0"/>
              </a:rPr>
            </a:br>
            <a:r>
              <a:rPr lang="he-IL" sz="2500" b="1" dirty="0">
                <a:solidFill>
                  <a:srgbClr val="008080"/>
                </a:solidFill>
                <a:latin typeface="Calibri" panose="020F0502020204030204" pitchFamily="34" charset="0"/>
                <a:cs typeface="Calibri" panose="020F0502020204030204" pitchFamily="34" charset="0"/>
              </a:rPr>
              <a:t>(</a:t>
            </a:r>
            <a:r>
              <a:rPr lang="ar-JO" sz="2500" b="1" dirty="0">
                <a:solidFill>
                  <a:srgbClr val="008080"/>
                </a:solidFill>
                <a:latin typeface="Calibri" panose="020F0502020204030204" pitchFamily="34" charset="0"/>
                <a:cs typeface="Calibri" panose="020F0502020204030204" pitchFamily="34" charset="0"/>
              </a:rPr>
              <a:t>أُكتبوا ما لديكم,  بشكلٍ مُحتَرِم في التشات )</a:t>
            </a:r>
            <a:endParaRPr lang="he-IL" sz="2500" b="1" dirty="0">
              <a:solidFill>
                <a:srgbClr val="008080"/>
              </a:solidFill>
              <a:latin typeface="Calibri" panose="020F0502020204030204" pitchFamily="34" charset="0"/>
              <a:cs typeface="Calibri" panose="020F0502020204030204" pitchFamily="34" charset="0"/>
            </a:endParaRPr>
          </a:p>
        </p:txBody>
      </p:sp>
      <p:pic>
        <p:nvPicPr>
          <p:cNvPr id="2050" name="Picture 2" descr="Girl, Young, Student, Sitting, Table, Books, Note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172" y="2568364"/>
            <a:ext cx="5453655" cy="3630089"/>
          </a:xfrm>
          <a:prstGeom prst="rect">
            <a:avLst/>
          </a:prstGeom>
          <a:noFill/>
          <a:extLst>
            <a:ext uri="{909E8E84-426E-40DD-AFC4-6F175D3DCCD1}">
              <a14:hiddenFill xmlns:a14="http://schemas.microsoft.com/office/drawing/2010/main">
                <a:solidFill>
                  <a:srgbClr val="FFFFFF"/>
                </a:solidFill>
              </a14:hiddenFill>
            </a:ext>
          </a:extLst>
        </p:spPr>
      </p:pic>
      <p:sp>
        <p:nvSpPr>
          <p:cNvPr id="3" name="חץ למטה 2"/>
          <p:cNvSpPr/>
          <p:nvPr/>
        </p:nvSpPr>
        <p:spPr>
          <a:xfrm rot="18711690">
            <a:off x="10100397" y="5094901"/>
            <a:ext cx="877824" cy="7863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TextBox 3"/>
          <p:cNvSpPr txBox="1"/>
          <p:nvPr/>
        </p:nvSpPr>
        <p:spPr>
          <a:xfrm>
            <a:off x="10735575" y="5615702"/>
            <a:ext cx="1152144" cy="923330"/>
          </a:xfrm>
          <a:prstGeom prst="rect">
            <a:avLst/>
          </a:prstGeom>
          <a:noFill/>
        </p:spPr>
        <p:txBody>
          <a:bodyPr wrap="square" rtlCol="1">
            <a:spAutoFit/>
          </a:bodyPr>
          <a:lstStyle/>
          <a:p>
            <a:pPr algn="ctr"/>
            <a:r>
              <a:rPr lang="ar-JO" b="1" dirty="0">
                <a:latin typeface="Calibri" panose="020F0502020204030204" pitchFamily="34" charset="0"/>
                <a:cs typeface="Calibri" panose="020F0502020204030204" pitchFamily="34" charset="0"/>
              </a:rPr>
              <a:t>التشات</a:t>
            </a:r>
          </a:p>
          <a:p>
            <a:pPr algn="ctr"/>
            <a:r>
              <a:rPr lang="ar-JO" b="1" dirty="0">
                <a:latin typeface="Calibri" panose="020F0502020204030204" pitchFamily="34" charset="0"/>
                <a:cs typeface="Calibri" panose="020F0502020204030204" pitchFamily="34" charset="0"/>
              </a:rPr>
              <a:t>موجود هنا في الأسفل</a:t>
            </a:r>
            <a:endParaRPr lang="he-I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7229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LB" sz="4000" dirty="0">
                <a:solidFill>
                  <a:schemeClr val="accent1">
                    <a:lumMod val="50000"/>
                  </a:schemeClr>
                </a:solidFill>
              </a:rPr>
              <a:t>نلخّص وننهي اللقاء</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219779" y="1648177"/>
            <a:ext cx="11650460" cy="5046133"/>
          </a:xfrm>
        </p:spPr>
        <p:txBody>
          <a:bodyPr>
            <a:noAutofit/>
          </a:bodyPr>
          <a:lstStyle/>
          <a:p>
            <a:pPr marL="800100" indent="-571500">
              <a:lnSpc>
                <a:spcPct val="150000"/>
              </a:lnSpc>
              <a:buClr>
                <a:schemeClr val="accent1">
                  <a:lumMod val="75000"/>
                </a:schemeClr>
              </a:buClr>
              <a:buFont typeface="Wingdings 2" panose="05020102010507070707" pitchFamily="18" charset="2"/>
              <a:buChar char="N"/>
            </a:pPr>
            <a:r>
              <a:rPr lang="ar-LB" sz="2600" dirty="0">
                <a:solidFill>
                  <a:schemeClr val="tx1"/>
                </a:solidFill>
                <a:latin typeface="Arial" panose="020B0604020202020204" pitchFamily="34" charset="0"/>
              </a:rPr>
              <a:t>نحن نواجه مواقف معقّدة كجزء مِن الحياة، وكُلّ منّا يختار طريقة مختلفة لمواجهة هذه المواقف .</a:t>
            </a:r>
          </a:p>
          <a:p>
            <a:pPr marL="800100" indent="-571500">
              <a:lnSpc>
                <a:spcPct val="150000"/>
              </a:lnSpc>
              <a:buClr>
                <a:schemeClr val="accent1">
                  <a:lumMod val="75000"/>
                </a:schemeClr>
              </a:buClr>
              <a:buFont typeface="Wingdings 2" panose="05020102010507070707" pitchFamily="18" charset="2"/>
              <a:buChar char="N"/>
            </a:pPr>
            <a:r>
              <a:rPr lang="ar-LB" sz="2600" dirty="0">
                <a:solidFill>
                  <a:schemeClr val="tx1"/>
                </a:solidFill>
                <a:latin typeface="Arial" panose="020B0604020202020204" pitchFamily="34" charset="0"/>
              </a:rPr>
              <a:t>طَلَب المساعدة مِن الآخرين هو إحدى وسائل مواجهة الأوضاع المعقّدة.</a:t>
            </a:r>
          </a:p>
          <a:p>
            <a:pPr marL="800100" indent="-571500">
              <a:lnSpc>
                <a:spcPct val="150000"/>
              </a:lnSpc>
              <a:buClr>
                <a:schemeClr val="accent1">
                  <a:lumMod val="75000"/>
                </a:schemeClr>
              </a:buClr>
              <a:buFont typeface="Wingdings 2" panose="05020102010507070707" pitchFamily="18" charset="2"/>
              <a:buChar char="N"/>
            </a:pPr>
            <a:r>
              <a:rPr lang="ar-LB" sz="2600" dirty="0">
                <a:solidFill>
                  <a:schemeClr val="tx1"/>
                </a:solidFill>
                <a:latin typeface="Arial" panose="020B0604020202020204" pitchFamily="34" charset="0"/>
              </a:rPr>
              <a:t>عندما نلاحظ شخصًا نعرفه أو صديقًا يواجه ضائقة، فبإمكاننا أن نَعرِض عليه المساعدة، وعندما نواجه نحن ضائقة فمِن المفضّل أن نختار شخصًا نثق به ويستطيع أن يساعدنا.</a:t>
            </a:r>
          </a:p>
        </p:txBody>
      </p:sp>
    </p:spTree>
    <p:extLst>
      <p:ext uri="{BB962C8B-B14F-4D97-AF65-F5344CB8AC3E}">
        <p14:creationId xmlns:p14="http://schemas.microsoft.com/office/powerpoint/2010/main" val="2665049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ar-LB" sz="4000" dirty="0">
                <a:solidFill>
                  <a:schemeClr val="accent1">
                    <a:lumMod val="50000"/>
                  </a:schemeClr>
                </a:solidFill>
              </a:rPr>
              <a:t>نلخّص وننهي اللقاء</a:t>
            </a:r>
            <a:endParaRPr lang="he-IL" sz="4000" dirty="0">
              <a:solidFill>
                <a:schemeClr val="accent1">
                  <a:lumMod val="50000"/>
                </a:schemeClr>
              </a:solidFill>
            </a:endParaRPr>
          </a:p>
        </p:txBody>
      </p:sp>
      <p:sp>
        <p:nvSpPr>
          <p:cNvPr id="3" name="מציין מיקום תוכן 2"/>
          <p:cNvSpPr>
            <a:spLocks noGrp="1"/>
          </p:cNvSpPr>
          <p:nvPr>
            <p:ph idx="1"/>
          </p:nvPr>
        </p:nvSpPr>
        <p:spPr>
          <a:xfrm>
            <a:off x="327377" y="1704621"/>
            <a:ext cx="11205509" cy="4139641"/>
          </a:xfrm>
        </p:spPr>
        <p:txBody>
          <a:bodyPr>
            <a:noAutofit/>
          </a:bodyPr>
          <a:lstStyle/>
          <a:p>
            <a:pPr marL="800100" indent="-571500">
              <a:lnSpc>
                <a:spcPct val="150000"/>
              </a:lnSpc>
              <a:buClr>
                <a:schemeClr val="accent1">
                  <a:lumMod val="75000"/>
                </a:schemeClr>
              </a:buClr>
              <a:buFont typeface="Wingdings 2" panose="05020102010507070707" pitchFamily="18" charset="2"/>
              <a:buChar char="N"/>
            </a:pPr>
            <a:r>
              <a:rPr lang="ar-LB" sz="2600" dirty="0">
                <a:solidFill>
                  <a:schemeClr val="tx1"/>
                </a:solidFill>
                <a:latin typeface="Arial" panose="020B0604020202020204" pitchFamily="34" charset="0"/>
              </a:rPr>
              <a:t>طَلَبُ المساعدة وتلقّيها وعَرْض المساعدة وتقديمها يمكن أن يتمّ في الواقع وبالشبكة. </a:t>
            </a:r>
          </a:p>
          <a:p>
            <a:pPr marL="800100" indent="-571500">
              <a:lnSpc>
                <a:spcPct val="150000"/>
              </a:lnSpc>
              <a:buClr>
                <a:schemeClr val="accent1">
                  <a:lumMod val="75000"/>
                </a:schemeClr>
              </a:buClr>
              <a:buFont typeface="Wingdings 2" panose="05020102010507070707" pitchFamily="18" charset="2"/>
              <a:buChar char="N"/>
            </a:pPr>
            <a:r>
              <a:rPr lang="ar-LB" sz="2600" dirty="0">
                <a:solidFill>
                  <a:schemeClr val="tx1"/>
                </a:solidFill>
                <a:latin typeface="Arial" panose="020B0604020202020204" pitchFamily="34" charset="0"/>
              </a:rPr>
              <a:t>لن نستطيع أن نفهم موقف الشخص الذي يطلب المساعدة في بعض الأحيان، ولكن مِن المهمّ أن نتعاطف مع حالته. </a:t>
            </a:r>
            <a:r>
              <a:rPr lang="ar-LB" sz="2600">
                <a:solidFill>
                  <a:schemeClr val="tx1"/>
                </a:solidFill>
                <a:latin typeface="Arial" panose="020B0604020202020204" pitchFamily="34" charset="0"/>
              </a:rPr>
              <a:t>إذا لم يكن بإمكاننا أن نساعده فمِن المفضّل أن نفكّر معًا ونبحث عن جهة تستطيع تقديم المساعدة، بل ويمكن أن نتوجّه إلى هذه الجِهة معًا.</a:t>
            </a:r>
            <a:endParaRPr lang="ar-LB" sz="2600" dirty="0">
              <a:solidFill>
                <a:schemeClr val="tx1"/>
              </a:solidFill>
              <a:latin typeface="Arial" panose="020B0604020202020204" pitchFamily="34" charset="0"/>
            </a:endParaRPr>
          </a:p>
        </p:txBody>
      </p:sp>
    </p:spTree>
    <p:extLst>
      <p:ext uri="{BB962C8B-B14F-4D97-AF65-F5344CB8AC3E}">
        <p14:creationId xmlns:p14="http://schemas.microsoft.com/office/powerpoint/2010/main" val="3074058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רשת">
  <a:themeElements>
    <a:clrScheme name="התאמה אישית 59">
      <a:dk1>
        <a:sysClr val="windowText" lastClr="000000"/>
      </a:dk1>
      <a:lt1>
        <a:sysClr val="window" lastClr="FFFFFF"/>
      </a:lt1>
      <a:dk2>
        <a:srgbClr val="C8ECF3"/>
      </a:dk2>
      <a:lt2>
        <a:srgbClr val="E7E6E6"/>
      </a:lt2>
      <a:accent1>
        <a:srgbClr val="39CDE7"/>
      </a:accent1>
      <a:accent2>
        <a:srgbClr val="60DE72"/>
      </a:accent2>
      <a:accent3>
        <a:srgbClr val="DDCC64"/>
      </a:accent3>
      <a:accent4>
        <a:srgbClr val="F49D50"/>
      </a:accent4>
      <a:accent5>
        <a:srgbClr val="E44951"/>
      </a:accent5>
      <a:accent6>
        <a:srgbClr val="D666F9"/>
      </a:accent6>
      <a:hlink>
        <a:srgbClr val="0070C0"/>
      </a:hlink>
      <a:folHlink>
        <a:srgbClr val="0070C0"/>
      </a:folHlink>
    </a:clrScheme>
    <a:fontScheme name="רשת">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רשת">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1389</TotalTime>
  <Words>2078</Words>
  <Application>Microsoft Office PowerPoint</Application>
  <PresentationFormat>מסך רחב</PresentationFormat>
  <Paragraphs>247</Paragraphs>
  <Slides>26</Slides>
  <Notes>19</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26</vt:i4>
      </vt:variant>
    </vt:vector>
  </HeadingPairs>
  <TitlesOfParts>
    <vt:vector size="34" baseType="lpstr">
      <vt:lpstr>Alef</vt:lpstr>
      <vt:lpstr>Arial</vt:lpstr>
      <vt:lpstr>Calibri</vt:lpstr>
      <vt:lpstr>Franklin Gothic Medium</vt:lpstr>
      <vt:lpstr>Varela Round</vt:lpstr>
      <vt:lpstr>Wingdings</vt:lpstr>
      <vt:lpstr>Wingdings 2</vt:lpstr>
      <vt:lpstr>רשת</vt:lpstr>
      <vt:lpstr>درسُ مهاراتٍ حياتيّةٍ تزامنيّ مُحَوسب البعيد هو القريب الجديد!</vt:lpstr>
      <vt:lpstr>لحظةً قبل أن نبدأ...</vt:lpstr>
      <vt:lpstr>قوانين سترافقنا خلال دروس المهارات الحياتيّة </vt:lpstr>
      <vt:lpstr>قوانين للتّصرف في حيّز ZOOM- </vt:lpstr>
      <vt:lpstr>قبلَ أن نبدأ، تعالوا نسْمع كيف الحال؟</vt:lpstr>
      <vt:lpstr>ماذا سنتعلّم اليوم؟</vt:lpstr>
      <vt:lpstr>والآن عمل ذاتي :تجربة شخصيّة</vt:lpstr>
      <vt:lpstr>قصّة فادية وجميلة </vt:lpstr>
      <vt:lpstr>قصّة فادية وجميلة  </vt:lpstr>
      <vt:lpstr>نتوقّف كي نفكّر ونتأمّل</vt:lpstr>
      <vt:lpstr>هل توافقون؟ </vt:lpstr>
      <vt:lpstr>معطيات تثير الاهتمام</vt:lpstr>
      <vt:lpstr>معطيات تثير الاهتمام</vt:lpstr>
      <vt:lpstr>هل توافقون؟ </vt:lpstr>
      <vt:lpstr>  معاينة ذاتيّة- نتأمّل في المرآة تأمّلوا الأسئلة الآتية، واختاروا الإجابة الأنسب بالنسبة لكم.اكتبوا في الدفتر الإجابة الّتي اخترتموها.   :  </vt:lpstr>
      <vt:lpstr> معاينة ذاتيّة- نتأمّل في المرآة تأمّلوا الأسئلة الآتية، واختاروا الإجابة الأنسب بالنسبة لكم.اكتبوا في الدفتر الإجابة الّتي اخترتموها.   </vt:lpstr>
      <vt:lpstr>إلى ماذا توصّلنا؟</vt:lpstr>
      <vt:lpstr>الصديق وقت الضيق(1)</vt:lpstr>
      <vt:lpstr>الصديق وقت الضيق (1)</vt:lpstr>
      <vt:lpstr>الصديق وقت الضيق (2)</vt:lpstr>
      <vt:lpstr>الصديق وقت الضيق (2)</vt:lpstr>
      <vt:lpstr>مهمّة للتطبيق: نصنع مُلصقات للمساعدة</vt:lpstr>
      <vt:lpstr>نصنع ملصقات- أمثلة</vt:lpstr>
      <vt:lpstr>ماذا أريد أن أقول مع خِتام درسِنا ؟ (أُكتبوا ما لديكم,  بشكلٍ مُحتَرِم في التشات )</vt:lpstr>
      <vt:lpstr>نلخّص وننهي اللقاء</vt:lpstr>
      <vt:lpstr>نلخّص وننهي اللقاء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Safa</cp:lastModifiedBy>
  <cp:revision>105</cp:revision>
  <dcterms:created xsi:type="dcterms:W3CDTF">2020-04-16T16:07:27Z</dcterms:created>
  <dcterms:modified xsi:type="dcterms:W3CDTF">2020-08-28T17:02:50Z</dcterms:modified>
</cp:coreProperties>
</file>