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Gisha" panose="020B0502040204020203" pitchFamily="34" charset="-79"/>
      <p:regular r:id="rId24"/>
      <p:bold r:id="rId25"/>
    </p:embeddedFont>
    <p:embeddedFont>
      <p:font typeface="Limelight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D6F501-5967-47E6-8EEA-6089C4C306DA}">
  <a:tblStyle styleId="{C0D6F501-5967-47E6-8EEA-6089C4C306D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3B3A86C-D284-4BC2-903C-D9188330BD62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a6997c576f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a6997c576f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a66347a4a2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a66347a4a2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a6b54d854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a6b54d854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a6b54d85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a6b54d85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a66347a4a2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a66347a4a2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s slide layout">
  <p:cSld name="1_Contents slide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4"/>
          <p:cNvGrpSpPr/>
          <p:nvPr/>
        </p:nvGrpSpPr>
        <p:grpSpPr>
          <a:xfrm>
            <a:off x="1" y="6597650"/>
            <a:ext cx="12191999" cy="260350"/>
            <a:chOff x="4379494" y="697832"/>
            <a:chExt cx="2586787" cy="168442"/>
          </a:xfrm>
        </p:grpSpPr>
        <p:sp>
          <p:nvSpPr>
            <p:cNvPr id="25" name="Google Shape;25;p4"/>
            <p:cNvSpPr/>
            <p:nvPr/>
          </p:nvSpPr>
          <p:spPr>
            <a:xfrm>
              <a:off x="4379494" y="697832"/>
              <a:ext cx="517357" cy="1684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4896851" y="697832"/>
              <a:ext cx="517357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5414209" y="697832"/>
              <a:ext cx="517357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5931566" y="697832"/>
              <a:ext cx="517357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6448924" y="697832"/>
              <a:ext cx="517357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30;p4"/>
          <p:cNvSpPr/>
          <p:nvPr/>
        </p:nvSpPr>
        <p:spPr>
          <a:xfrm rot="10800000" flipH="1">
            <a:off x="0" y="3727450"/>
            <a:ext cx="1762125" cy="4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  <a:defRPr sz="5400" b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slide" Target="slide14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ordwall.net/resource/6145319" TargetMode="External"/><Relationship Id="rId3" Type="http://schemas.openxmlformats.org/officeDocument/2006/relationships/hyperlink" Target="https://wordwall.net/resource/6058553" TargetMode="External"/><Relationship Id="rId7" Type="http://schemas.openxmlformats.org/officeDocument/2006/relationships/slide" Target="slide1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hyperlink" Target="https://www.youtube.com/watch?v=20evunLzSgk" TargetMode="Externa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dwall.net/resource/6058553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http://www.youtube.com/watch?v=bm036QH3KaA" TargetMode="External"/><Relationship Id="rId7" Type="http://schemas.openxmlformats.org/officeDocument/2006/relationships/hyperlink" Target="http://www.youtube.com/watch?v=e2JBSOb0PO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://www.youtube.com/watch?v=stDtei3dox8" TargetMode="Externa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hyperlink" Target="https://wordwall.net/resource/6226846" TargetMode="External"/><Relationship Id="rId7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attribution_link?a=WD_t-Ch8mbA&amp;u=/watch%3Fv%3DmwpEVtjD-Tk%26feature%3Dshare" TargetMode="External"/><Relationship Id="rId11" Type="http://schemas.openxmlformats.org/officeDocument/2006/relationships/hyperlink" Target="https://www.youtube.com/watch?v=h0gpPs4flw8" TargetMode="External"/><Relationship Id="rId5" Type="http://schemas.openxmlformats.org/officeDocument/2006/relationships/slide" Target="slide11.xml"/><Relationship Id="rId10" Type="http://schemas.openxmlformats.org/officeDocument/2006/relationships/hyperlink" Target="https://www.youtube.com/watch?v=20evunLzSgk" TargetMode="External"/><Relationship Id="rId4" Type="http://schemas.openxmlformats.org/officeDocument/2006/relationships/hyperlink" Target="https://padlet.com/ola_sabri/860uttw62n69qp34" TargetMode="External"/><Relationship Id="rId9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dQ_UKCzIRw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pollev.com/multiple_choice_polls/Lr6Fu5RRT2yTdI3XszeSE/respon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slide" Target="slid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image" Target="../media/image10.png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-83127" y="5389418"/>
            <a:ext cx="12275127" cy="1468582"/>
          </a:xfrm>
          <a:prstGeom prst="rect">
            <a:avLst/>
          </a:prstGeom>
          <a:gradFill>
            <a:gsLst>
              <a:gs pos="0">
                <a:srgbClr val="FAFAFA"/>
              </a:gs>
              <a:gs pos="32000">
                <a:srgbClr val="E3E3E3"/>
              </a:gs>
              <a:gs pos="74000">
                <a:srgbClr val="D6D6D6"/>
              </a:gs>
              <a:gs pos="83000">
                <a:srgbClr val="D6D6D6"/>
              </a:gs>
              <a:gs pos="100000">
                <a:srgbClr val="D6D6D6"/>
              </a:gs>
            </a:gsLst>
            <a:lin ang="4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b="1" i="0" u="none" strike="noStrike" cap="non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حصة تربية بموضوع التنمر الالكتروني</a:t>
            </a:r>
            <a:endParaRPr sz="4400" b="1" i="0" u="none" strike="noStrike" cap="non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الصف السابع حتى التاسع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علا براغيثي / محمد ابو حمدان / تقي الدين شويكي</a:t>
            </a:r>
            <a:endParaRPr sz="2000" b="1" i="0" u="none" strike="noStrike" cap="non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Google Shape;98;p15"/>
          <p:cNvGraphicFramePr/>
          <p:nvPr/>
        </p:nvGraphicFramePr>
        <p:xfrm>
          <a:off x="10172700" y="838200"/>
          <a:ext cx="1730375" cy="5338800"/>
        </p:xfrm>
        <a:graphic>
          <a:graphicData uri="http://schemas.openxmlformats.org/drawingml/2006/table">
            <a:tbl>
              <a:tblPr firstRow="1" bandRow="1">
                <a:noFill/>
                <a:tableStyleId>{C0D6F501-5967-47E6-8EEA-6089C4C306DA}</a:tableStyleId>
              </a:tblPr>
              <a:tblGrid>
                <a:gridCol w="173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48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u="none" strike="noStrike" cap="none"/>
                        <a:t>هدف الوحدة</a:t>
                      </a:r>
                      <a:endParaRPr sz="2400" b="1" u="none" strike="noStrike" cap="none">
                        <a:solidFill>
                          <a:schemeClr val="accent1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13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u="sng" strike="noStrike" cap="none">
                          <a:solidFill>
                            <a:schemeClr val="hlink"/>
                          </a:solidFill>
                          <a:hlinkClick r:id="rId3" action="ppaction://hlinksldjump"/>
                        </a:rPr>
                        <a:t>افتتاحية: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u="none" strike="noStrike" cap="none"/>
                        <a:t>تجربة عاطفية</a:t>
                      </a: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13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u="sng" strike="noStrike" cap="none">
                          <a:solidFill>
                            <a:schemeClr val="hlink"/>
                          </a:solidFill>
                          <a:hlinkClick r:id="rId4" action="ppaction://hlinksldjump"/>
                        </a:rPr>
                        <a:t>العرض: </a:t>
                      </a:r>
                      <a:r>
                        <a:rPr lang="ar-SA" sz="2400" u="none" strike="noStrike" cap="none"/>
                        <a:t>التجربة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13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u="sng" strike="noStrike" cap="none">
                          <a:solidFill>
                            <a:schemeClr val="hlink"/>
                          </a:solidFill>
                          <a:hlinkClick r:id="rId5" action="ppaction://hlinksldjump"/>
                        </a:rPr>
                        <a:t>الختام: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u="none" strike="noStrike" cap="none"/>
                        <a:t>تنفيذ وأداء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9" name="Google Shape;99;p15"/>
          <p:cNvSpPr/>
          <p:nvPr/>
        </p:nvSpPr>
        <p:spPr>
          <a:xfrm>
            <a:off x="372110" y="838200"/>
            <a:ext cx="9251315" cy="1200329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• تنمية وعي الطلاب بمدى انتشار ظاهرة التنمر الالكتروني في المجتمع المحيط وفي العالم.</a:t>
            </a:r>
            <a:endParaRPr sz="24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تعزيز التعاطف والمسؤولية الاجتماعية للأفراد والجماعات ، خارج الدوائر الشخصية المباشرة </a:t>
            </a:r>
            <a:r>
              <a:rPr lang="ar-SA" sz="2400">
                <a:solidFill>
                  <a:srgbClr val="222222"/>
                </a:solidFill>
              </a:rPr>
              <a:t>للطلاب</a:t>
            </a: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ar-SA"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372109" y="2172806"/>
            <a:ext cx="9251316" cy="2862322"/>
          </a:xfrm>
          <a:prstGeom prst="rect">
            <a:avLst/>
          </a:prstGeom>
          <a:gradFill>
            <a:gsLst>
              <a:gs pos="0">
                <a:srgbClr val="F6F9FC"/>
              </a:gs>
              <a:gs pos="83000">
                <a:srgbClr val="B3D1EC"/>
              </a:gs>
              <a:gs pos="100000">
                <a:srgbClr val="CCE0F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i="0" u="none" strike="noStrike" cap="none">
                <a:solidFill>
                  <a:srgbClr val="2F5496"/>
                </a:solidFill>
                <a:latin typeface="Gisha"/>
                <a:ea typeface="Gisha"/>
                <a:cs typeface="Gisha"/>
                <a:sym typeface="Gisha"/>
              </a:rPr>
              <a:t>اعتبارات في اختيار الموضوع من قبل المعلم او الموجه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2F5496"/>
              </a:solidFill>
              <a:latin typeface="Gisha"/>
              <a:ea typeface="Gisha"/>
              <a:cs typeface="Gisha"/>
              <a:sym typeface="Gisha"/>
            </a:endParaRPr>
          </a:p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مناسبة الموضوع لفترة المراهقة حيث يتم تشكيل الهوية الشخصية وبناء مقياس القيم الشخصية والاجتماعية. </a:t>
            </a:r>
            <a:endParaRPr sz="24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ظاهرة التنمر </a:t>
            </a:r>
            <a:r>
              <a:rPr lang="ar-SA" sz="2400">
                <a:solidFill>
                  <a:srgbClr val="222222"/>
                </a:solidFill>
              </a:rPr>
              <a:t>الإلكتروني</a:t>
            </a: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منتشرة </a:t>
            </a:r>
            <a:r>
              <a:rPr lang="ar-SA" sz="2400">
                <a:solidFill>
                  <a:srgbClr val="222222"/>
                </a:solidFill>
              </a:rPr>
              <a:t>خاصة</a:t>
            </a: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بين المراهقين وتؤثر سلبا على ثقتهم </a:t>
            </a:r>
            <a:r>
              <a:rPr lang="ar-SA" sz="2400">
                <a:solidFill>
                  <a:srgbClr val="222222"/>
                </a:solidFill>
              </a:rPr>
              <a:t>بأنفسهم</a:t>
            </a: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ونظرتهم للذات وقدرتهم على التفاعل مع المجتمع المحيط بهم.</a:t>
            </a:r>
            <a:endParaRPr/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انتشار ظاهرة التنمر </a:t>
            </a:r>
            <a:r>
              <a:rPr lang="ar-SA" sz="2400">
                <a:solidFill>
                  <a:srgbClr val="222222"/>
                </a:solidFill>
              </a:rPr>
              <a:t>الإلكتروني</a:t>
            </a: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في ظل بيئة التعلم عن بعد وتعرض الطلاب بشكل كبير لعالم الانترنت والاجهزة الالكترونية مقارنة ببيئة التعلم الطبيعية الوجاهية.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372109" y="4976634"/>
            <a:ext cx="9264650" cy="120032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i="0" u="none" strike="noStrike" cap="none">
                <a:solidFill>
                  <a:srgbClr val="2F5496"/>
                </a:solidFill>
                <a:latin typeface="Gisha"/>
                <a:ea typeface="Gisha"/>
                <a:cs typeface="Gisha"/>
                <a:sym typeface="Gisha"/>
              </a:rPr>
              <a:t>العبر المستخلصة: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الوعي بالحجم الواسع </a:t>
            </a:r>
            <a:r>
              <a:rPr lang="ar-SA" sz="2400">
                <a:solidFill>
                  <a:srgbClr val="222222"/>
                </a:solidFill>
              </a:rPr>
              <a:t>للظاهرة</a:t>
            </a: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في المجتمع المحيط  وحول العالم.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 تشجيع العمل الشخصي والنشاط الاجتماعي لتقليل </a:t>
            </a:r>
            <a:r>
              <a:rPr lang="ar-SA" sz="2400">
                <a:solidFill>
                  <a:srgbClr val="222222"/>
                </a:solidFill>
              </a:rPr>
              <a:t>آثار</a:t>
            </a:r>
            <a:r>
              <a:rPr lang="ar-SA" sz="2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التنمر الالكتروني والحد من الظاهرة.</a:t>
            </a:r>
            <a:r>
              <a:rPr lang="ar-SA"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b="0" i="0" u="none" strike="noStrike" cap="none">
                <a:solidFill>
                  <a:srgbClr val="FF0000"/>
                </a:solidFill>
                <a:latin typeface="Gisha"/>
                <a:ea typeface="Gisha"/>
                <a:cs typeface="Gisha"/>
                <a:sym typeface="Gisha"/>
              </a:rPr>
              <a:t> </a:t>
            </a:r>
            <a:endParaRPr sz="2000" b="0" i="0" u="none" strike="noStrike" cap="none">
              <a:solidFill>
                <a:srgbClr val="FF00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6">
            <a:alphaModFix/>
          </a:blip>
          <a:srcRect t="55235" b="30858"/>
          <a:stretch/>
        </p:blipFill>
        <p:spPr>
          <a:xfrm>
            <a:off x="0" y="0"/>
            <a:ext cx="12192000" cy="877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/>
          <p:nvPr/>
        </p:nvSpPr>
        <p:spPr>
          <a:xfrm>
            <a:off x="1279525" y="3193891"/>
            <a:ext cx="7507288" cy="1358900"/>
          </a:xfrm>
          <a:prstGeom prst="rect">
            <a:avLst/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171450" algn="r" rt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1279525" y="5041900"/>
            <a:ext cx="7507288" cy="627063"/>
          </a:xfrm>
          <a:prstGeom prst="rect">
            <a:avLst/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1239678" y="1953715"/>
            <a:ext cx="7507288" cy="909638"/>
          </a:xfrm>
          <a:prstGeom prst="rect">
            <a:avLst/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Char char="•"/>
            </a:pPr>
            <a:r>
              <a:rPr lang="ar-SA" sz="1800" b="1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ظاهرة التنمر </a:t>
            </a:r>
            <a:r>
              <a:rPr lang="ar-SA" sz="1800" b="1">
                <a:solidFill>
                  <a:srgbClr val="222222"/>
                </a:solidFill>
              </a:rPr>
              <a:t>الإلكتروني</a:t>
            </a:r>
            <a:r>
              <a:rPr lang="ar-SA" sz="1800" b="1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كظاهرة عالمية منتشرة في عصرنا. </a:t>
            </a:r>
            <a:endParaRPr sz="1800" b="1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Char char="•"/>
            </a:pPr>
            <a:r>
              <a:rPr lang="ar-SA" sz="1800" b="1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خصائص ونطاق وأسباب الظاهرة.</a:t>
            </a:r>
            <a:endParaRPr/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Char char="•"/>
            </a:pPr>
            <a:r>
              <a:rPr lang="ar-SA" sz="1800" b="1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السبل الممكنة للتعامل مع الظاهرة والحد منها</a:t>
            </a:r>
            <a:r>
              <a:rPr lang="ar-SA" sz="18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ar-SA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i="0" u="none" strike="noStrike" cap="none">
                <a:solidFill>
                  <a:srgbClr val="44546A"/>
                </a:solidFill>
                <a:latin typeface="Gisha"/>
                <a:ea typeface="Gisha"/>
                <a:cs typeface="Gisha"/>
                <a:sym typeface="Gisha"/>
              </a:rPr>
              <a:t> </a:t>
            </a:r>
            <a:endParaRPr sz="1800" b="1" i="0" u="none" strike="noStrike" cap="none">
              <a:solidFill>
                <a:srgbClr val="44546A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t="55235" b="30858"/>
          <a:stretch/>
        </p:blipFill>
        <p:spPr>
          <a:xfrm>
            <a:off x="0" y="1023226"/>
            <a:ext cx="12192000" cy="8778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16"/>
          <p:cNvGrpSpPr/>
          <p:nvPr/>
        </p:nvGrpSpPr>
        <p:grpSpPr>
          <a:xfrm>
            <a:off x="0" y="6705600"/>
            <a:ext cx="12192001" cy="152400"/>
            <a:chOff x="0" y="4978399"/>
            <a:chExt cx="12191999" cy="1393372"/>
          </a:xfrm>
        </p:grpSpPr>
        <p:sp>
          <p:nvSpPr>
            <p:cNvPr id="112" name="Google Shape;112;p16"/>
            <p:cNvSpPr/>
            <p:nvPr/>
          </p:nvSpPr>
          <p:spPr>
            <a:xfrm>
              <a:off x="0" y="4978399"/>
              <a:ext cx="3309938" cy="13933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2452688" y="4978399"/>
              <a:ext cx="3309937" cy="1393372"/>
            </a:xfrm>
            <a:prstGeom prst="rect">
              <a:avLst/>
            </a:prstGeom>
            <a:solidFill>
              <a:srgbClr val="C55A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4078288" y="4978399"/>
              <a:ext cx="3309937" cy="1393372"/>
            </a:xfrm>
            <a:prstGeom prst="rect">
              <a:avLst/>
            </a:prstGeom>
            <a:solidFill>
              <a:srgbClr val="4CD4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7264399" y="4978399"/>
              <a:ext cx="3309938" cy="1393372"/>
            </a:xfrm>
            <a:prstGeom prst="rect">
              <a:avLst/>
            </a:prstGeom>
            <a:solidFill>
              <a:srgbClr val="BF9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9347199" y="4978399"/>
              <a:ext cx="2844800" cy="1393372"/>
            </a:xfrm>
            <a:prstGeom prst="rect">
              <a:avLst/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6"/>
          <p:cNvSpPr/>
          <p:nvPr/>
        </p:nvSpPr>
        <p:spPr>
          <a:xfrm>
            <a:off x="-65" y="280035"/>
            <a:ext cx="12192000" cy="749300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i="0" u="none" strike="noStrike" cap="none">
                <a:solidFill>
                  <a:srgbClr val="FFFFFF"/>
                </a:solidFill>
                <a:latin typeface="Gisha"/>
                <a:ea typeface="Gisha"/>
                <a:cs typeface="Gisha"/>
                <a:sym typeface="Gisha"/>
              </a:rPr>
              <a:t>معرفة، مهارات وقيم</a:t>
            </a:r>
            <a:endParaRPr sz="3600" b="1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9120982" y="2011985"/>
            <a:ext cx="1941512" cy="855662"/>
          </a:xfrm>
          <a:prstGeom prst="rect">
            <a:avLst/>
          </a:prstGeom>
          <a:solidFill>
            <a:srgbClr val="2E75B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i="0" u="none" strike="noStrike" cap="none">
                <a:solidFill>
                  <a:srgbClr val="FFFFFF"/>
                </a:solidFill>
                <a:latin typeface="Gisha"/>
                <a:ea typeface="Gisha"/>
                <a:cs typeface="Gisha"/>
                <a:sym typeface="Gisha"/>
              </a:rPr>
              <a:t>معرفة</a:t>
            </a:r>
            <a:endParaRPr sz="3200" b="1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9132888" y="3319463"/>
            <a:ext cx="1917700" cy="839787"/>
          </a:xfrm>
          <a:prstGeom prst="rect">
            <a:avLst/>
          </a:prstGeom>
          <a:solidFill>
            <a:srgbClr val="2E75B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i="0" u="none" strike="noStrike" cap="none">
                <a:solidFill>
                  <a:srgbClr val="FFFFFF"/>
                </a:solidFill>
                <a:latin typeface="Gisha"/>
                <a:ea typeface="Gisha"/>
                <a:cs typeface="Gisha"/>
                <a:sym typeface="Gisha"/>
              </a:rPr>
              <a:t>مهارات</a:t>
            </a:r>
            <a:endParaRPr sz="3200" b="1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9120982" y="5031409"/>
            <a:ext cx="1917700" cy="765175"/>
          </a:xfrm>
          <a:prstGeom prst="rect">
            <a:avLst/>
          </a:prstGeom>
          <a:solidFill>
            <a:srgbClr val="2E75B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i="0" u="none" strike="noStrike" cap="none">
                <a:solidFill>
                  <a:srgbClr val="FFFFFF"/>
                </a:solidFill>
                <a:latin typeface="Gisha"/>
                <a:ea typeface="Gisha"/>
                <a:cs typeface="Gisha"/>
                <a:sym typeface="Gisha"/>
              </a:rPr>
              <a:t>قيم</a:t>
            </a:r>
            <a:endParaRPr sz="3200" b="1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12191935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12191935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1188720" y="3352462"/>
            <a:ext cx="731821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ar-SA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الإدراك: فهم الظاهرة وخصائصها ، تصورها ، القدرة على اتخاذ القرار ، استخلاص النتائج وتوضيح القيم. </a:t>
            </a:r>
            <a:endParaRPr/>
          </a:p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ar-SA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الشخصية: المبادرة ، إيجاد الفرص ، المشاركة ، المرونة العقلية. </a:t>
            </a:r>
            <a:endParaRPr/>
          </a:p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ar-SA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العلاقات الشخصية: الاستماع والخطاب والتعاطف والتعاون والعمل الجماعي. 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10871135" y="214045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9525" y="5109260"/>
            <a:ext cx="74275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الاهتمام ، التسامح ، التعاطف، المسؤولية ، الإنصاف ، حب الشخص ، التكافل الاجتماعي. 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0" y="4235450"/>
            <a:ext cx="6037263" cy="695325"/>
          </a:xfrm>
          <a:prstGeom prst="homePlate">
            <a:avLst>
              <a:gd name="adj" fmla="val 50000"/>
            </a:avLst>
          </a:prstGeom>
          <a:solidFill>
            <a:schemeClr val="accent3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body" idx="1"/>
          </p:nvPr>
        </p:nvSpPr>
        <p:spPr>
          <a:xfrm>
            <a:off x="0" y="630238"/>
            <a:ext cx="11572875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None/>
            </a:pPr>
            <a:r>
              <a:rPr lang="ar-SA" sz="3600" b="1">
                <a:solidFill>
                  <a:srgbClr val="002060"/>
                </a:solidFill>
                <a:latin typeface="Gisha"/>
                <a:ea typeface="Gisha"/>
                <a:cs typeface="Gisha"/>
                <a:sym typeface="Gisha"/>
              </a:rPr>
              <a:t>ممكن اختيار إحدى الخيارات</a:t>
            </a:r>
            <a:endParaRPr sz="1400" b="1">
              <a:solidFill>
                <a:srgbClr val="00206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32" name="Google Shape;132;p17"/>
          <p:cNvGrpSpPr/>
          <p:nvPr/>
        </p:nvGrpSpPr>
        <p:grpSpPr>
          <a:xfrm>
            <a:off x="2" y="3121043"/>
            <a:ext cx="8582131" cy="696898"/>
            <a:chOff x="-1" y="2684420"/>
            <a:chExt cx="7015557" cy="695785"/>
          </a:xfrm>
        </p:grpSpPr>
        <p:sp>
          <p:nvSpPr>
            <p:cNvPr id="133" name="Google Shape;133;p17"/>
            <p:cNvSpPr/>
            <p:nvPr/>
          </p:nvSpPr>
          <p:spPr>
            <a:xfrm>
              <a:off x="558725" y="2684420"/>
              <a:ext cx="6456831" cy="695785"/>
            </a:xfrm>
            <a:prstGeom prst="homePlate">
              <a:avLst>
                <a:gd name="adj" fmla="val 50000"/>
              </a:avLst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-1" y="2684420"/>
              <a:ext cx="5486766" cy="695785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D8A300"/>
                </a:gs>
                <a:gs pos="100000">
                  <a:srgbClr val="D8A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الخيار 2: فيديو رسائل توعوية عن التنمر الإلكتروني</a:t>
              </a:r>
              <a:endParaRPr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" name="Google Shape;135;p17"/>
          <p:cNvGrpSpPr/>
          <p:nvPr/>
        </p:nvGrpSpPr>
        <p:grpSpPr>
          <a:xfrm>
            <a:off x="0" y="2144713"/>
            <a:ext cx="9661525" cy="695325"/>
            <a:chOff x="-2" y="1801632"/>
            <a:chExt cx="6269254" cy="695785"/>
          </a:xfrm>
        </p:grpSpPr>
        <p:sp>
          <p:nvSpPr>
            <p:cNvPr id="136" name="Google Shape;136;p17"/>
            <p:cNvSpPr/>
            <p:nvPr/>
          </p:nvSpPr>
          <p:spPr>
            <a:xfrm>
              <a:off x="912676" y="1801632"/>
              <a:ext cx="5356576" cy="695785"/>
            </a:xfrm>
            <a:prstGeom prst="homePlate">
              <a:avLst>
                <a:gd name="adj" fmla="val 50000"/>
              </a:avLst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-2" y="1801632"/>
              <a:ext cx="4714817" cy="695785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17"/>
          <p:cNvSpPr txBox="1"/>
          <p:nvPr/>
        </p:nvSpPr>
        <p:spPr>
          <a:xfrm>
            <a:off x="350837" y="2303463"/>
            <a:ext cx="5686426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الخيار 1: عجلة الحظ ( </a:t>
            </a:r>
            <a:r>
              <a:rPr lang="ar-SA" sz="2000" b="1" i="0" u="sng" strike="noStrike" cap="non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/>
              </a:rPr>
              <a:t>تأثير الكلمة المكتوبة</a:t>
            </a:r>
            <a:r>
              <a:rPr lang="ar-SA" sz="2000" b="1" i="0" u="none" strike="noStrike" cap="none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)</a:t>
            </a:r>
            <a:endParaRPr sz="2000" b="1" i="0" u="none" strike="noStrike" cap="none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39" name="Google Shape;139;p17">
            <a:hlinkClick r:id="rId4"/>
          </p:cNvPr>
          <p:cNvSpPr/>
          <p:nvPr/>
        </p:nvSpPr>
        <p:spPr>
          <a:xfrm>
            <a:off x="7265988" y="3276600"/>
            <a:ext cx="390525" cy="325438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0" y="0"/>
            <a:ext cx="12192000" cy="749300"/>
          </a:xfrm>
          <a:prstGeom prst="rect">
            <a:avLst/>
          </a:prstGeom>
          <a:solidFill>
            <a:srgbClr val="259C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i="0" u="none" strike="noStrike" cap="none">
                <a:solidFill>
                  <a:srgbClr val="FFFFFF"/>
                </a:solidFill>
                <a:latin typeface="Gisha"/>
                <a:ea typeface="Gisha"/>
                <a:cs typeface="Gisha"/>
                <a:sym typeface="Gisha"/>
              </a:rPr>
              <a:t>الافتتاحية</a:t>
            </a:r>
            <a:endParaRPr sz="3600" b="1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aphicFrame>
        <p:nvGraphicFramePr>
          <p:cNvPr id="141" name="Google Shape;141;p17"/>
          <p:cNvGraphicFramePr/>
          <p:nvPr/>
        </p:nvGraphicFramePr>
        <p:xfrm>
          <a:off x="10437813" y="877888"/>
          <a:ext cx="1522400" cy="5583250"/>
        </p:xfrm>
        <a:graphic>
          <a:graphicData uri="http://schemas.openxmlformats.org/drawingml/2006/table">
            <a:tbl>
              <a:tblPr firstRow="1" bandRow="1">
                <a:noFill/>
                <a:tableStyleId>{D3B3A86C-D284-4BC2-903C-D9188330BD62}</a:tableStyleId>
              </a:tblPr>
              <a:tblGrid>
                <a:gridCol w="152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7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dk1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dk1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99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5" action="ppaction://hlinksldjump"/>
                        </a:rPr>
                        <a:t>افتتاحية: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none" strike="noStrike" cap="none">
                          <a:solidFill>
                            <a:srgbClr val="757070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تجربة عاطفية</a:t>
                      </a: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9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6" action="ppaction://hlinksldjump"/>
                        </a:rPr>
                        <a:t>العرض: </a:t>
                      </a:r>
                      <a:r>
                        <a:rPr lang="ar-SA" sz="2400" b="1" u="none" strike="noStrike" cap="none">
                          <a:solidFill>
                            <a:srgbClr val="595959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التجربة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45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7" action="ppaction://hlinksldjump"/>
                        </a:rPr>
                        <a:t>الختام: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none" strike="noStrike" cap="none">
                          <a:solidFill>
                            <a:srgbClr val="595959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تنفيذ وأداء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2" name="Google Shape;142;p17"/>
          <p:cNvSpPr/>
          <p:nvPr/>
        </p:nvSpPr>
        <p:spPr>
          <a:xfrm rot="5400000">
            <a:off x="9745663" y="2357438"/>
            <a:ext cx="498475" cy="5048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43" name="Google Shape;143;p17"/>
          <p:cNvGrpSpPr/>
          <p:nvPr/>
        </p:nvGrpSpPr>
        <p:grpSpPr>
          <a:xfrm>
            <a:off x="7938" y="4235451"/>
            <a:ext cx="4460789" cy="696912"/>
            <a:chOff x="68366" y="3277004"/>
            <a:chExt cx="4255169" cy="695785"/>
          </a:xfrm>
        </p:grpSpPr>
        <p:sp>
          <p:nvSpPr>
            <p:cNvPr id="144" name="Google Shape;144;p17"/>
            <p:cNvSpPr/>
            <p:nvPr/>
          </p:nvSpPr>
          <p:spPr>
            <a:xfrm>
              <a:off x="1016887" y="3277004"/>
              <a:ext cx="3306648" cy="695785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68366" y="3277004"/>
              <a:ext cx="3135387" cy="695785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17"/>
          <p:cNvSpPr/>
          <p:nvPr/>
        </p:nvSpPr>
        <p:spPr>
          <a:xfrm>
            <a:off x="923853" y="4330700"/>
            <a:ext cx="31017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الخيار 3:</a:t>
            </a:r>
            <a:r>
              <a:rPr lang="ar-SA" sz="2000" b="1" i="0" u="sng" strike="noStrike" cap="non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8"/>
              </a:rPr>
              <a:t> بطاقات سلم المشاعر</a:t>
            </a:r>
            <a:r>
              <a:rPr lang="ar-SA" sz="2000" b="1" i="0" u="none" strike="noStrike" cap="none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 </a:t>
            </a:r>
            <a:endParaRPr sz="2000" b="1" i="0" u="none" strike="noStrike" cap="none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147" name="Google Shape;147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951430" y="4307909"/>
            <a:ext cx="542561" cy="542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82132" y="2221021"/>
            <a:ext cx="542561" cy="542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901521" y="274973"/>
            <a:ext cx="8541460" cy="672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ar-SA"/>
              <a:t>تأثير الكلمة المكتوبة –عجلة الحظ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10251583" y="5469077"/>
            <a:ext cx="139091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i="0" u="none" strike="noStrike" cap="non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rPr>
              <a:t>1</a:t>
            </a:r>
            <a:endParaRPr sz="4000" b="1" i="0" u="none" strike="noStrike" cap="none">
              <a:solidFill>
                <a:srgbClr val="000000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8203842" y="2163651"/>
            <a:ext cx="26272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رابط الفعالية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>
            <a:spLocks noGrp="1"/>
          </p:cNvSpPr>
          <p:nvPr>
            <p:ph type="title"/>
          </p:nvPr>
        </p:nvSpPr>
        <p:spPr>
          <a:xfrm>
            <a:off x="292900" y="4999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/>
              <a:t>       </a:t>
            </a:r>
            <a:r>
              <a:rPr lang="ar-SA">
                <a:solidFill>
                  <a:srgbClr val="990000"/>
                </a:solidFill>
              </a:rPr>
              <a:t>رسائل توعوية عن التنمر الالكتروني</a:t>
            </a:r>
            <a:r>
              <a:rPr lang="ar-SA"/>
              <a:t>      </a:t>
            </a:r>
            <a:endParaRPr/>
          </a:p>
        </p:txBody>
      </p:sp>
      <p:sp>
        <p:nvSpPr>
          <p:cNvPr id="162" name="Google Shape;16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118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 sz="2500">
                <a:solidFill>
                  <a:srgbClr val="A64D79"/>
                </a:solidFill>
              </a:rPr>
              <a:t>شاهد مقاطع الفيديو ثم اجب عن الاسئلة التالية:</a:t>
            </a:r>
            <a:endParaRPr sz="2500">
              <a:solidFill>
                <a:srgbClr val="A64D79"/>
              </a:solidFill>
            </a:endParaRPr>
          </a:p>
          <a:p>
            <a:pPr marL="0" lvl="0" indent="0" algn="ct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 sz="2500">
                <a:solidFill>
                  <a:srgbClr val="A64D79"/>
                </a:solidFill>
              </a:rPr>
              <a:t>1- ما هو التنمر الالكتروني؟ 2- اذا تعرضت لتنمر الكتروني كيف تتصرف؟ 3- اذا رأيت احدا يتعرض لتنمر الكتروني كيف تتصرف؟</a:t>
            </a:r>
            <a:endParaRPr sz="2500">
              <a:solidFill>
                <a:srgbClr val="A64D79"/>
              </a:solidFill>
            </a:endParaRPr>
          </a:p>
          <a:p>
            <a:pPr marL="0" lvl="0" indent="0" algn="ctr" rtl="1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3" name="Google Shape;163;p19" descr="طرق الوقاية من التنمر الالكتروني" title="#اساءتك_تنمر (التنمر الالكتروني) - رسالة توعية 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692" y="3255475"/>
            <a:ext cx="3895133" cy="292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 descr="الذم والقدح والتحقير مجرما قانونيا" title="#اساءتك_تنمر (التنمر الالكتروني) - رسالة توعية 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2600" y="3255475"/>
            <a:ext cx="3211400" cy="28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 descr="تعريف التنمر الالكتروني" title="#اساءتك_تنمر (التنمر الالكتروني) - رسالة توعية 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5650" y="3255475"/>
            <a:ext cx="3478250" cy="288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/>
              <a:t>بطاقات سلم المشاعر</a:t>
            </a:r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body" idx="1"/>
          </p:nvPr>
        </p:nvSpPr>
        <p:spPr>
          <a:xfrm>
            <a:off x="838200" y="1373325"/>
            <a:ext cx="10515600" cy="480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يختار الطالب بطاقة ويقرأ الجملة ثم يقيم تأثيرها على مشاعره بسلم من 0-10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(</a:t>
            </a:r>
            <a:r>
              <a:rPr lang="ar-SA">
                <a:solidFill>
                  <a:srgbClr val="6AA84F"/>
                </a:solidFill>
              </a:rPr>
              <a:t>0 غير مسيء ابدا</a:t>
            </a:r>
            <a:r>
              <a:rPr lang="ar-SA"/>
              <a:t>           ----- </a:t>
            </a:r>
            <a:r>
              <a:rPr lang="ar-SA">
                <a:solidFill>
                  <a:srgbClr val="FF0000"/>
                </a:solidFill>
              </a:rPr>
              <a:t>10 مسيء جدا</a:t>
            </a:r>
            <a:r>
              <a:rPr lang="ar-SA"/>
              <a:t>)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>
                <a:solidFill>
                  <a:srgbClr val="9900FF"/>
                </a:solidFill>
              </a:rPr>
              <a:t>اسئلة للنقاش:</a:t>
            </a:r>
            <a:endParaRPr>
              <a:solidFill>
                <a:srgbClr val="9900FF"/>
              </a:solidFill>
            </a:endParaRPr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1- في حال تعرضت للمكتوب بالبطاقة، ماذا سيكون شعورك؟ من المُفضل كتابة المشاركات على اللوح،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2- لماذا وضعت البطاقة في هذا المكان تحديدًا على سُلّم المشاعر؟ ما رأيك بهذا التصرف؟ ماذا يقول التصرف عن صاحبه؟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/>
              <a:t>3- هل حصلت معك حالة مشابهة للحالة المعروضة في البطاقة؟ ماذا فكرت عنهم؟ عن ذاتك؟ ماذا فعلت مع الطرف الاخر؟ هل طلبت المساعدة؟ اذا لا، لماذا لم تطلب المساعدة؟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>
            <a:spLocks noGrp="1"/>
          </p:cNvSpPr>
          <p:nvPr>
            <p:ph type="body" idx="1"/>
          </p:nvPr>
        </p:nvSpPr>
        <p:spPr>
          <a:xfrm>
            <a:off x="53975" y="623888"/>
            <a:ext cx="11572875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ar-SA" sz="2800" b="1">
                <a:solidFill>
                  <a:srgbClr val="002060"/>
                </a:solidFill>
                <a:latin typeface="Gisha"/>
                <a:ea typeface="Gisha"/>
                <a:cs typeface="Gisha"/>
                <a:sym typeface="Gisha"/>
              </a:rPr>
              <a:t>ممكن اختيار إحدى الخيارات</a:t>
            </a:r>
            <a:endParaRPr sz="1100" b="1">
              <a:solidFill>
                <a:srgbClr val="00206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77" name="Google Shape;177;p21"/>
          <p:cNvGrpSpPr/>
          <p:nvPr/>
        </p:nvGrpSpPr>
        <p:grpSpPr>
          <a:xfrm>
            <a:off x="-12700" y="3197628"/>
            <a:ext cx="9007475" cy="696912"/>
            <a:chOff x="-1" y="2684420"/>
            <a:chExt cx="7024843" cy="695785"/>
          </a:xfrm>
        </p:grpSpPr>
        <p:sp>
          <p:nvSpPr>
            <p:cNvPr id="178" name="Google Shape;178;p21"/>
            <p:cNvSpPr/>
            <p:nvPr/>
          </p:nvSpPr>
          <p:spPr>
            <a:xfrm>
              <a:off x="912461" y="2684420"/>
              <a:ext cx="6112381" cy="695785"/>
            </a:xfrm>
            <a:prstGeom prst="homePlate">
              <a:avLst>
                <a:gd name="adj" fmla="val 50000"/>
              </a:avLst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-1" y="2684420"/>
              <a:ext cx="5480962" cy="695785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D8A300"/>
                </a:gs>
                <a:gs pos="100000">
                  <a:srgbClr val="D8A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0" name="Google Shape;180;p21"/>
          <p:cNvGrpSpPr/>
          <p:nvPr/>
        </p:nvGrpSpPr>
        <p:grpSpPr>
          <a:xfrm>
            <a:off x="-15875" y="1997075"/>
            <a:ext cx="10366375" cy="695325"/>
            <a:chOff x="-1" y="1801632"/>
            <a:chExt cx="7195559" cy="695785"/>
          </a:xfrm>
        </p:grpSpPr>
        <p:sp>
          <p:nvSpPr>
            <p:cNvPr id="181" name="Google Shape;181;p21"/>
            <p:cNvSpPr/>
            <p:nvPr/>
          </p:nvSpPr>
          <p:spPr>
            <a:xfrm>
              <a:off x="913494" y="1801632"/>
              <a:ext cx="6282064" cy="695785"/>
            </a:xfrm>
            <a:prstGeom prst="homePlate">
              <a:avLst>
                <a:gd name="adj" fmla="val 50000"/>
              </a:avLst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-1" y="1801632"/>
              <a:ext cx="5956997" cy="695785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21"/>
          <p:cNvGrpSpPr/>
          <p:nvPr/>
        </p:nvGrpSpPr>
        <p:grpSpPr>
          <a:xfrm>
            <a:off x="-77629" y="4275942"/>
            <a:ext cx="7381875" cy="696913"/>
            <a:chOff x="68366" y="3277004"/>
            <a:chExt cx="4255169" cy="695785"/>
          </a:xfrm>
        </p:grpSpPr>
        <p:sp>
          <p:nvSpPr>
            <p:cNvPr id="184" name="Google Shape;184;p21"/>
            <p:cNvSpPr/>
            <p:nvPr/>
          </p:nvSpPr>
          <p:spPr>
            <a:xfrm>
              <a:off x="1017315" y="3277004"/>
              <a:ext cx="3306220" cy="695785"/>
            </a:xfrm>
            <a:prstGeom prst="homePlate">
              <a:avLst>
                <a:gd name="adj" fmla="val 50000"/>
              </a:avLst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1"/>
            <p:cNvSpPr/>
            <p:nvPr/>
          </p:nvSpPr>
          <p:spPr>
            <a:xfrm>
              <a:off x="68366" y="3277004"/>
              <a:ext cx="3545974" cy="695785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8C8C8C"/>
                </a:gs>
                <a:gs pos="100000">
                  <a:srgbClr val="8C8C8C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21"/>
          <p:cNvSpPr txBox="1"/>
          <p:nvPr/>
        </p:nvSpPr>
        <p:spPr>
          <a:xfrm>
            <a:off x="818351" y="4279275"/>
            <a:ext cx="50430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الخيار 3: </a:t>
            </a:r>
            <a:r>
              <a:rPr lang="ar-SA" sz="2000" b="1" i="0" u="sng" strike="noStrike" cap="non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/>
              </a:rPr>
              <a:t>فعالية الصور</a:t>
            </a:r>
            <a:r>
              <a:rPr lang="ar-SA" sz="2000" b="1" i="0" u="none" strike="noStrike" cap="none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  </a:t>
            </a:r>
            <a:endParaRPr sz="2000" b="1" i="0" u="none" strike="noStrike" cap="none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87" name="Google Shape;187;p21"/>
          <p:cNvSpPr/>
          <p:nvPr/>
        </p:nvSpPr>
        <p:spPr>
          <a:xfrm>
            <a:off x="271463" y="2144713"/>
            <a:ext cx="614203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الخيار 1: </a:t>
            </a:r>
            <a:r>
              <a:rPr lang="ar-SA" sz="2000" b="1" i="0" u="sng" strike="noStrike" cap="non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4"/>
              </a:rPr>
              <a:t>فعالية مجموعات – ما العلاقة بين التعيير وحرية التعبير</a:t>
            </a:r>
            <a:endParaRPr sz="2000" b="1" i="0" u="none" strike="noStrike" cap="none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88" name="Google Shape;188;p21"/>
          <p:cNvSpPr/>
          <p:nvPr/>
        </p:nvSpPr>
        <p:spPr>
          <a:xfrm rot="2700000">
            <a:off x="6340713" y="4327297"/>
            <a:ext cx="390525" cy="592137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71475" y="3267725"/>
            <a:ext cx="66405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sng" strike="noStrike" cap="non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5" action="ppaction://hlinksldjump"/>
              </a:rPr>
              <a:t>الخيار  2:</a:t>
            </a:r>
            <a:r>
              <a:rPr lang="ar-SA" sz="2000" b="1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 </a:t>
            </a:r>
            <a:r>
              <a:rPr lang="ar-SA" sz="2000" b="1" u="sng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6"/>
              </a:rPr>
              <a:t>cyberbullying song - turn it around</a:t>
            </a:r>
            <a:endParaRPr sz="2000" b="1" i="0" u="none" strike="noStrike" cap="none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aphicFrame>
        <p:nvGraphicFramePr>
          <p:cNvPr id="190" name="Google Shape;190;p21"/>
          <p:cNvGraphicFramePr/>
          <p:nvPr/>
        </p:nvGraphicFramePr>
        <p:xfrm>
          <a:off x="10445750" y="828675"/>
          <a:ext cx="1516075" cy="5583275"/>
        </p:xfrm>
        <a:graphic>
          <a:graphicData uri="http://schemas.openxmlformats.org/drawingml/2006/table">
            <a:tbl>
              <a:tblPr firstRow="1" bandRow="1">
                <a:noFill/>
                <a:tableStyleId>{D3B3A86C-D284-4BC2-903C-D9188330BD62}</a:tableStyleId>
              </a:tblPr>
              <a:tblGrid>
                <a:gridCol w="151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8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99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7" action="ppaction://hlinksldjump"/>
                        </a:rPr>
                        <a:t>افتتاحية: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none" strike="noStrike" cap="none">
                          <a:solidFill>
                            <a:srgbClr val="757070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تجربة عاطفية</a:t>
                      </a: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9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8" action="ppaction://hlinksldjump"/>
                        </a:rPr>
                        <a:t>العرض: </a:t>
                      </a:r>
                      <a:r>
                        <a:rPr lang="ar-SA" sz="2400" b="1" u="none" strike="noStrike" cap="none">
                          <a:solidFill>
                            <a:srgbClr val="595959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التجربة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45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9" action="ppaction://hlinksldjump"/>
                        </a:rPr>
                        <a:t>الختام: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none" strike="noStrike" cap="none">
                          <a:solidFill>
                            <a:srgbClr val="595959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تنفيذ وأداء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1" name="Google Shape;191;p21"/>
          <p:cNvSpPr/>
          <p:nvPr/>
        </p:nvSpPr>
        <p:spPr>
          <a:xfrm rot="5400000">
            <a:off x="9753600" y="3851275"/>
            <a:ext cx="498475" cy="5048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0" y="0"/>
            <a:ext cx="12192000" cy="749300"/>
          </a:xfrm>
          <a:prstGeom prst="rect">
            <a:avLst/>
          </a:prstGeom>
          <a:solidFill>
            <a:srgbClr val="259C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i="0" u="none" strike="noStrike" cap="none">
                <a:solidFill>
                  <a:srgbClr val="FFFFFF"/>
                </a:solidFill>
                <a:latin typeface="Gisha"/>
                <a:ea typeface="Gisha"/>
                <a:cs typeface="Gisha"/>
                <a:sym typeface="Gisha"/>
              </a:rPr>
              <a:t>عرض الفعالية</a:t>
            </a:r>
            <a:endParaRPr sz="3600" b="1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93" name="Google Shape;193;p21">
            <a:hlinkClick r:id="rId10"/>
          </p:cNvPr>
          <p:cNvSpPr/>
          <p:nvPr/>
        </p:nvSpPr>
        <p:spPr>
          <a:xfrm>
            <a:off x="9223238" y="2181488"/>
            <a:ext cx="390386" cy="326332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>
            <a:hlinkClick r:id="rId11"/>
          </p:cNvPr>
          <p:cNvSpPr/>
          <p:nvPr/>
        </p:nvSpPr>
        <p:spPr>
          <a:xfrm rot="-889589">
            <a:off x="7897447" y="3340318"/>
            <a:ext cx="510211" cy="411422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38697F-5E2D-41BC-8960-FBD5601553B5}"/>
              </a:ext>
            </a:extLst>
          </p:cNvPr>
          <p:cNvSpPr txBox="1"/>
          <p:nvPr/>
        </p:nvSpPr>
        <p:spPr>
          <a:xfrm>
            <a:off x="965771" y="2692400"/>
            <a:ext cx="5825447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**في حال اخترتم الخيار الأول: يجب عليكم تحضير صفحة بادليت خاصة بكم</a:t>
            </a:r>
            <a:endParaRPr lang="he-IL" sz="1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ar-SA"/>
              <a:t>فيديو التنمر الالكتروني على الفنان حسين الجسمي</a:t>
            </a:r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body" idx="1"/>
          </p:nvPr>
        </p:nvSpPr>
        <p:spPr>
          <a:xfrm>
            <a:off x="4945512" y="1450012"/>
            <a:ext cx="6408300" cy="48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ar-SA" sz="2000" b="1" dirty="0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ا</a:t>
            </a:r>
            <a:r>
              <a:rPr lang="ar-SA" sz="2000" b="1" u="sng" dirty="0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/>
              </a:rPr>
              <a:t>فيديو التنمر الالكتروني على الفنان حسين الجسمي</a:t>
            </a:r>
            <a:endParaRPr sz="2000" b="1" dirty="0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  <a:p>
            <a:pPr marL="0" lvl="0" indent="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None/>
            </a:pPr>
            <a:endParaRPr sz="3200" dirty="0">
              <a:solidFill>
                <a:srgbClr val="7030A0"/>
              </a:solidFill>
            </a:endParaRPr>
          </a:p>
          <a:p>
            <a:pPr marL="0" lvl="0" indent="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00"/>
              <a:buNone/>
            </a:pPr>
            <a:r>
              <a:rPr lang="ar-SA" sz="3200" dirty="0">
                <a:solidFill>
                  <a:srgbClr val="7030A0"/>
                </a:solidFill>
              </a:rPr>
              <a:t>تصويت: </a:t>
            </a:r>
            <a:r>
              <a:rPr lang="ar-SA" dirty="0"/>
              <a:t>برأيك هل ما حدث مع حسين الجسمي نحس ام صدف كارثية؟</a:t>
            </a:r>
            <a:endParaRPr dirty="0"/>
          </a:p>
          <a:p>
            <a:pPr marL="0" lvl="0" indent="0" algn="r" rtl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ar-SA" u="sng" dirty="0">
                <a:solidFill>
                  <a:schemeClr val="hlink"/>
                </a:solidFill>
                <a:hlinkClick r:id="rId4"/>
              </a:rPr>
              <a:t>رابط التصويت</a:t>
            </a:r>
            <a:endParaRPr lang="ar-SA" u="sng" dirty="0">
              <a:solidFill>
                <a:schemeClr val="hlink"/>
              </a:solidFill>
            </a:endParaRPr>
          </a:p>
          <a:p>
            <a:pPr marL="0" lvl="0" indent="0" algn="r" rtl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r" rtl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r" rtl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01" name="Google Shape;201;p22"/>
          <p:cNvSpPr/>
          <p:nvPr/>
        </p:nvSpPr>
        <p:spPr>
          <a:xfrm>
            <a:off x="10650220" y="5945802"/>
            <a:ext cx="1407160" cy="912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i="0" u="none" strike="noStrike" cap="non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2</a:t>
            </a:r>
            <a:endParaRPr sz="4000" b="1" i="0" u="none" strike="noStrike" cap="non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7971" y="1825625"/>
            <a:ext cx="4120177" cy="412017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BD4186-3C07-4FF4-9CF4-5C60C3516F6A}"/>
              </a:ext>
            </a:extLst>
          </p:cNvPr>
          <p:cNvSpPr txBox="1"/>
          <p:nvPr/>
        </p:nvSpPr>
        <p:spPr>
          <a:xfrm>
            <a:off x="7629218" y="3359353"/>
            <a:ext cx="5825447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**يفضل تحضير استفتاء خاص بكم حتى تتمكنوا من رؤية النتائج</a:t>
            </a:r>
            <a:endParaRPr lang="he-IL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>
            <a:alpha val="68627"/>
          </a:srgbClr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"/>
          <p:cNvSpPr/>
          <p:nvPr/>
        </p:nvSpPr>
        <p:spPr>
          <a:xfrm>
            <a:off x="0" y="230189"/>
            <a:ext cx="3156879" cy="912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i="0" u="none" strike="noStrike" cap="non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1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i="0" u="none" strike="noStrike" cap="non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فعالية مجموعات </a:t>
            </a:r>
            <a:endParaRPr sz="4000" b="1" i="0" u="none" strike="noStrike" cap="non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08" name="Google Shape;208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ar-SA"/>
              <a:t>ما العلاقة بين التعيير وحرية التعبير؟</a:t>
            </a:r>
            <a:endParaRPr/>
          </a:p>
        </p:txBody>
      </p:sp>
      <p:sp>
        <p:nvSpPr>
          <p:cNvPr id="209" name="Google Shape;209;p23"/>
          <p:cNvSpPr txBox="1">
            <a:spLocks noGrp="1"/>
          </p:cNvSpPr>
          <p:nvPr>
            <p:ph type="body" idx="1"/>
          </p:nvPr>
        </p:nvSpPr>
        <p:spPr>
          <a:xfrm>
            <a:off x="163774" y="1593612"/>
            <a:ext cx="11614244" cy="510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. تعريف التعيير من ويكيبيديا: )بالإنجليزيّة Shaming ، من المصطلح الإنجليزيّ الذي يعني "عار" –التعيير هو ظاهرة إحراج إنسان أو ماركة عبر الإنترنت، وخصوصًا عبر شبكات التواصل الاجتماعي التي زادت عدد حالات التعيير وقوّتها."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بند حريّة التعبير من وثيقة إعلان حقوق الإنسان: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"لكلّ شخص الحقّ في حريّة الرأي والتعبير، ويشمل هذا الحقّ حريّة اعتناق الآراء بدون أيّ تدخل،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واستقاء الأبناء والأفكار وتلقّيها وإذاعتها بأيّة وسيلة كانت دون تقيّد بالحدود الجغرافيّة"، المادّة 19 .</a:t>
            </a:r>
            <a:endParaRPr sz="2400"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اسئلة للنقاش بالاستناد الى الفيديو: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400"/>
              <a:buNone/>
            </a:pPr>
            <a:r>
              <a:rPr lang="ar-SA" sz="2400">
                <a:solidFill>
                  <a:srgbClr val="7030A0"/>
                </a:solidFill>
              </a:rPr>
              <a:t>مجموعة 1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. هل برأيكم يُعتبر نشر نقدٍ في الشبكة ضدّ حسين الجسمي تعبيرًا مشروعًا في إطار حريّة التعبير؟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. لماذا يُعتبر نشر النقد للفنان بهذه الطريقة، عمليًّا، مثالًا للتعيير؟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>
            <a:alpha val="68627"/>
          </a:srgbClr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/>
          <p:nvPr/>
        </p:nvSpPr>
        <p:spPr>
          <a:xfrm>
            <a:off x="568960" y="416560"/>
            <a:ext cx="2290150" cy="912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i="0" u="none" strike="noStrike" cap="non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1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i="0" u="none" strike="noStrike" cap="non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فعالية مجموعات </a:t>
            </a:r>
            <a:endParaRPr sz="4000" b="1" i="0" u="none" strike="noStrike" cap="non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15" name="Google Shape;21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ar-SA"/>
              <a:t>ما العلاقة بين التعيير وحرية التعبير؟</a:t>
            </a:r>
            <a:endParaRPr/>
          </a:p>
        </p:txBody>
      </p:sp>
      <p:sp>
        <p:nvSpPr>
          <p:cNvPr id="216" name="Google Shape;216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None/>
            </a:pPr>
            <a:r>
              <a:rPr lang="ar-SA" sz="2400">
                <a:solidFill>
                  <a:srgbClr val="7030A0"/>
                </a:solidFill>
              </a:rPr>
              <a:t>مجموعة 2</a:t>
            </a:r>
            <a:endParaRPr sz="2400">
              <a:solidFill>
                <a:srgbClr val="7030A0"/>
              </a:solidFill>
            </a:endParaRPr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. ما معنى التفاعل مع البوستات النقديّة/الجارحة لشخصية الفنان حسين الجسمي ومشاركتها وتمريرها لآخرين؟</a:t>
            </a:r>
            <a:endParaRPr sz="2400"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هل برأيكم مشاركة بوستات من هذا النوع تُعتبر انتهاكًا للحقوق؟ ما هي الحقوق التي يمكن أن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تتعرض للانتهاك؟ لماذا؟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400"/>
              <a:buNone/>
            </a:pPr>
            <a:r>
              <a:rPr lang="ar-SA" sz="2400">
                <a:solidFill>
                  <a:srgbClr val="7030A0"/>
                </a:solidFill>
              </a:rPr>
              <a:t>مجموعة 3</a:t>
            </a:r>
            <a:endParaRPr sz="2400">
              <a:solidFill>
                <a:srgbClr val="7030A0"/>
              </a:solidFill>
            </a:endParaRPr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. ما معنى عدم الإجابة على هذه البوستات النقديّة/الجارحة ضد حسين الجسمي؟ هل تعني الاعتراض ورفض المشاركة بحملة التنمر ام تجاهل القضية كليا؟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ar-SA" sz="2400"/>
              <a:t>. كيف يمكن تقليص المخاطر والنتائج السلبية للنقد عبر وسائل التواصل الاجتماعي؟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8750" y="462550"/>
            <a:ext cx="5317075" cy="621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/>
              <a:t>فعالية الصور</a:t>
            </a:r>
            <a:endParaRPr/>
          </a:p>
        </p:txBody>
      </p:sp>
      <p:sp>
        <p:nvSpPr>
          <p:cNvPr id="227" name="Google Shape;227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يختار الطالب صورة من مجموعة صور تعبر عن موضوع التنمر الالكتروني ويوضح :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ماذا تعني له الصورة ؟ 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لماذا قام باختيارها؟ 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ما المشاعر التي تثيرها الصورة؟ 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None/>
            </a:pPr>
            <a:r>
              <a:rPr lang="ar-SA"/>
              <a:t>هل تعرض هو او شخص يعرفه لمثل الموقف الذي تعبر عنه الصورة؟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27"/>
          <p:cNvGrpSpPr/>
          <p:nvPr/>
        </p:nvGrpSpPr>
        <p:grpSpPr>
          <a:xfrm>
            <a:off x="337071" y="3517392"/>
            <a:ext cx="10724050" cy="696898"/>
            <a:chOff x="-1" y="2684420"/>
            <a:chExt cx="10722977" cy="695785"/>
          </a:xfrm>
        </p:grpSpPr>
        <p:sp>
          <p:nvSpPr>
            <p:cNvPr id="233" name="Google Shape;233;p27"/>
            <p:cNvSpPr/>
            <p:nvPr/>
          </p:nvSpPr>
          <p:spPr>
            <a:xfrm>
              <a:off x="912762" y="2684420"/>
              <a:ext cx="7362423" cy="695785"/>
            </a:xfrm>
            <a:prstGeom prst="homePlate">
              <a:avLst>
                <a:gd name="adj" fmla="val 50000"/>
              </a:avLst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-1" y="2684420"/>
              <a:ext cx="5809932" cy="695785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D8A300"/>
                </a:gs>
                <a:gs pos="100000">
                  <a:srgbClr val="D8A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27"/>
            <p:cNvSpPr txBox="1"/>
            <p:nvPr/>
          </p:nvSpPr>
          <p:spPr>
            <a:xfrm>
              <a:off x="9661113" y="2887762"/>
              <a:ext cx="106186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27"/>
          <p:cNvSpPr/>
          <p:nvPr/>
        </p:nvSpPr>
        <p:spPr>
          <a:xfrm>
            <a:off x="761338" y="2201933"/>
            <a:ext cx="8020200" cy="695400"/>
          </a:xfrm>
          <a:prstGeom prst="homePlate">
            <a:avLst>
              <a:gd name="adj" fmla="val 50000"/>
            </a:avLst>
          </a:prstGeom>
          <a:solidFill>
            <a:schemeClr val="accent4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7"/>
          <p:cNvSpPr/>
          <p:nvPr/>
        </p:nvSpPr>
        <p:spPr>
          <a:xfrm>
            <a:off x="747263" y="2192242"/>
            <a:ext cx="6596100" cy="695400"/>
          </a:xfrm>
          <a:prstGeom prst="homePlat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7"/>
          <p:cNvSpPr/>
          <p:nvPr/>
        </p:nvSpPr>
        <p:spPr>
          <a:xfrm>
            <a:off x="7819450" y="2379031"/>
            <a:ext cx="486000" cy="341204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/>
          <p:nvPr/>
        </p:nvSpPr>
        <p:spPr>
          <a:xfrm>
            <a:off x="-15364" y="3595301"/>
            <a:ext cx="569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sng" strike="noStrike" cap="none" dirty="0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_</a:t>
            </a:r>
            <a:r>
              <a:rPr lang="ar-SA" sz="2000" b="1" i="0" u="sng" strike="noStrike" cap="none" dirty="0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 action="ppaction://hlinksldjump"/>
              </a:rPr>
              <a:t>الخيار 2:_</a:t>
            </a:r>
            <a:r>
              <a:rPr lang="ar-SA" sz="2000" b="1" i="0" u="sng" strike="noStrike" cap="none" dirty="0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مبادرة للتوعية بأثر التنمر الالكتروني</a:t>
            </a:r>
            <a:endParaRPr sz="2000" b="1" i="0" u="sng" strike="noStrike" cap="none" dirty="0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240" name="Google Shape;240;p27"/>
          <p:cNvSpPr/>
          <p:nvPr/>
        </p:nvSpPr>
        <p:spPr>
          <a:xfrm rot="2700000">
            <a:off x="5952456" y="4810777"/>
            <a:ext cx="386717" cy="580117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7"/>
          <p:cNvSpPr/>
          <p:nvPr/>
        </p:nvSpPr>
        <p:spPr>
          <a:xfrm>
            <a:off x="1003141" y="2292112"/>
            <a:ext cx="56817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sng" strike="noStrike" cap="none" dirty="0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4" action="ppaction://hlinksldjump"/>
              </a:rPr>
              <a:t>__الخيار 1:</a:t>
            </a:r>
            <a:r>
              <a:rPr lang="ar-SA" sz="2000" b="1" i="0" u="sng" strike="noStrike" cap="none" dirty="0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مناقشة وتلخيص فعالية التعيير وحرية التعبير</a:t>
            </a:r>
            <a:endParaRPr sz="2000" b="1" i="0" u="sng" strike="noStrike" cap="none" dirty="0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242" name="Google Shape;242;p27"/>
          <p:cNvGrpSpPr/>
          <p:nvPr/>
        </p:nvGrpSpPr>
        <p:grpSpPr>
          <a:xfrm>
            <a:off x="421232" y="4778390"/>
            <a:ext cx="6595938" cy="696898"/>
            <a:chOff x="68366" y="3277004"/>
            <a:chExt cx="4255169" cy="695785"/>
          </a:xfrm>
        </p:grpSpPr>
        <p:sp>
          <p:nvSpPr>
            <p:cNvPr id="243" name="Google Shape;243;p27"/>
            <p:cNvSpPr/>
            <p:nvPr/>
          </p:nvSpPr>
          <p:spPr>
            <a:xfrm>
              <a:off x="1016690" y="3277004"/>
              <a:ext cx="3306845" cy="695785"/>
            </a:xfrm>
            <a:prstGeom prst="homePlate">
              <a:avLst>
                <a:gd name="adj" fmla="val 50000"/>
              </a:avLst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68366" y="3277004"/>
              <a:ext cx="3113288" cy="695785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8C8C8C"/>
                </a:gs>
                <a:gs pos="100000">
                  <a:srgbClr val="8C8C8C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27"/>
          <p:cNvSpPr txBox="1"/>
          <p:nvPr/>
        </p:nvSpPr>
        <p:spPr>
          <a:xfrm>
            <a:off x="761239" y="4814006"/>
            <a:ext cx="42180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sng" strike="noStrike" cap="none" dirty="0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_</a:t>
            </a:r>
            <a:endParaRPr sz="2000" b="1" dirty="0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sng" strike="noStrike" cap="none" dirty="0">
                <a:solidFill>
                  <a:srgbClr val="0000FF"/>
                </a:solidFill>
                <a:latin typeface="Gisha"/>
                <a:ea typeface="Gisha"/>
                <a:cs typeface="Gisha"/>
                <a:sym typeface="Gisha"/>
              </a:rPr>
              <a:t>الخيار 3:</a:t>
            </a:r>
            <a:r>
              <a:rPr lang="ar-SA" sz="2000" b="1" dirty="0">
                <a:solidFill>
                  <a:srgbClr val="0000FF"/>
                </a:solidFill>
                <a:latin typeface="Gisha"/>
                <a:ea typeface="Gisha"/>
                <a:cs typeface="Gisha"/>
                <a:sym typeface="Gisha"/>
              </a:rPr>
              <a:t> </a:t>
            </a:r>
            <a:r>
              <a:rPr lang="ar-SA" sz="2000" b="1" dirty="0">
                <a:solidFill>
                  <a:schemeClr val="lt1"/>
                </a:solidFill>
                <a:latin typeface="Gisha"/>
                <a:ea typeface="Gisha"/>
                <a:cs typeface="Gisha"/>
                <a:sym typeface="Gisha"/>
              </a:rPr>
              <a:t>فعالية خارج المجموعة - المقاطعة الاجتماعية</a:t>
            </a:r>
            <a:endParaRPr sz="2000" b="1" i="0" u="none" strike="noStrike" cap="none" dirty="0">
              <a:solidFill>
                <a:schemeClr val="lt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246" name="Google Shape;246;p27" descr="Clipart - Calendar ico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99670" y="3546055"/>
            <a:ext cx="552450" cy="62706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7"/>
          <p:cNvSpPr/>
          <p:nvPr/>
        </p:nvSpPr>
        <p:spPr>
          <a:xfrm>
            <a:off x="0" y="0"/>
            <a:ext cx="12192000" cy="749300"/>
          </a:xfrm>
          <a:prstGeom prst="rect">
            <a:avLst/>
          </a:prstGeom>
          <a:solidFill>
            <a:srgbClr val="259C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i="0" u="none" strike="noStrike" cap="none">
                <a:solidFill>
                  <a:srgbClr val="FFFFFF"/>
                </a:solidFill>
                <a:latin typeface="Gisha"/>
                <a:ea typeface="Gisha"/>
                <a:cs typeface="Gisha"/>
                <a:sym typeface="Gisha"/>
              </a:rPr>
              <a:t>الختام</a:t>
            </a:r>
            <a:endParaRPr sz="3600" b="1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aphicFrame>
        <p:nvGraphicFramePr>
          <p:cNvPr id="248" name="Google Shape;248;p27"/>
          <p:cNvGraphicFramePr/>
          <p:nvPr/>
        </p:nvGraphicFramePr>
        <p:xfrm>
          <a:off x="10445750" y="930275"/>
          <a:ext cx="1527175" cy="5584800"/>
        </p:xfrm>
        <a:graphic>
          <a:graphicData uri="http://schemas.openxmlformats.org/drawingml/2006/table">
            <a:tbl>
              <a:tblPr firstRow="1" bandRow="1">
                <a:noFill/>
                <a:tableStyleId>{D3B3A86C-D284-4BC2-903C-D9188330BD62}</a:tableStyleId>
              </a:tblPr>
              <a:tblGrid>
                <a:gridCol w="152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92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50" marB="457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04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6" action="ppaction://hlinksldjump"/>
                        </a:rPr>
                        <a:t>افتتاحية: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none" strike="noStrike" cap="none">
                          <a:solidFill>
                            <a:srgbClr val="757070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تجربة عاطفية</a:t>
                      </a:r>
                      <a:endParaRPr sz="2400" b="1" u="none" strike="noStrike" cap="none">
                        <a:solidFill>
                          <a:srgbClr val="757070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04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7" action="ppaction://hlinksldjump"/>
                        </a:rPr>
                        <a:t>العرض: </a:t>
                      </a:r>
                      <a:r>
                        <a:rPr lang="ar-SA" sz="2400" b="1" u="none" strike="noStrike" cap="none">
                          <a:solidFill>
                            <a:srgbClr val="595959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التجربة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47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sng" strike="noStrike" cap="none">
                          <a:solidFill>
                            <a:schemeClr val="hlink"/>
                          </a:solidFill>
                          <a:latin typeface="Gisha"/>
                          <a:ea typeface="Gisha"/>
                          <a:cs typeface="Gisha"/>
                          <a:sym typeface="Gisha"/>
                          <a:hlinkClick r:id="rId4" action="ppaction://hlinksldjump"/>
                        </a:rPr>
                        <a:t>الختام:</a:t>
                      </a:r>
                      <a:endParaRPr/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400" b="1" u="none" strike="noStrike" cap="none">
                          <a:solidFill>
                            <a:srgbClr val="595959"/>
                          </a:solidFill>
                          <a:latin typeface="Gisha"/>
                          <a:ea typeface="Gisha"/>
                          <a:cs typeface="Gisha"/>
                          <a:sym typeface="Gisha"/>
                        </a:rPr>
                        <a:t>تنفيذ وأداء</a:t>
                      </a:r>
                      <a:endParaRPr sz="2400" b="1" u="none" strike="noStrike" cap="none">
                        <a:solidFill>
                          <a:srgbClr val="595959"/>
                        </a:solidFill>
                        <a:latin typeface="Gisha"/>
                        <a:ea typeface="Gisha"/>
                        <a:cs typeface="Gisha"/>
                        <a:sym typeface="Gisha"/>
                      </a:endParaRPr>
                    </a:p>
                  </a:txBody>
                  <a:tcPr marL="91475" marR="91475" marT="45700" marB="457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9" name="Google Shape;249;p27"/>
          <p:cNvSpPr/>
          <p:nvPr/>
        </p:nvSpPr>
        <p:spPr>
          <a:xfrm rot="5400000">
            <a:off x="9753600" y="5472113"/>
            <a:ext cx="498475" cy="5048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995"/>
              <a:buNone/>
            </a:pPr>
            <a:r>
              <a:rPr lang="ar-SA" sz="4995"/>
              <a:t>1 نقاش</a:t>
            </a:r>
            <a:endParaRPr sz="4995"/>
          </a:p>
        </p:txBody>
      </p:sp>
      <p:sp>
        <p:nvSpPr>
          <p:cNvPr id="258" name="Google Shape;258;p28"/>
          <p:cNvSpPr/>
          <p:nvPr/>
        </p:nvSpPr>
        <p:spPr>
          <a:xfrm>
            <a:off x="3528290" y="1231221"/>
            <a:ext cx="80910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نقاش وعرض المجموعات </a:t>
            </a:r>
            <a:r>
              <a:rPr lang="ar-S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للقيام</a:t>
            </a:r>
            <a:r>
              <a:rPr lang="ar-SA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بفعالية الفرق بين التع</a:t>
            </a:r>
            <a:r>
              <a:rPr lang="ar-S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بير وحرية</a:t>
            </a:r>
            <a:r>
              <a:rPr lang="ar-SA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والتعبير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4100" y="2396034"/>
            <a:ext cx="6976992" cy="3322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995"/>
              <a:buNone/>
            </a:pPr>
            <a:r>
              <a:rPr lang="ar-SA" sz="4995"/>
              <a:t>مبادرة </a:t>
            </a:r>
            <a:endParaRPr sz="4995"/>
          </a:p>
        </p:txBody>
      </p:sp>
      <p:sp>
        <p:nvSpPr>
          <p:cNvPr id="265" name="Google Shape;265;p29"/>
          <p:cNvSpPr/>
          <p:nvPr/>
        </p:nvSpPr>
        <p:spPr>
          <a:xfrm>
            <a:off x="9946640" y="508000"/>
            <a:ext cx="1407160" cy="912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i="0" u="none" strike="noStrike" cap="non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2</a:t>
            </a:r>
            <a:endParaRPr sz="4000" b="1" i="0" u="none" strike="noStrike" cap="non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pic>
        <p:nvPicPr>
          <p:cNvPr id="266" name="Google Shape;266;p29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01632"/>
            <a:ext cx="5019041" cy="501904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9"/>
          <p:cNvSpPr/>
          <p:nvPr/>
        </p:nvSpPr>
        <p:spPr>
          <a:xfrm>
            <a:off x="3048000" y="1305342"/>
            <a:ext cx="8848726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مسار النشاط: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يجب أن تقترح مبادرة واحدة ترغب في الترويج لها خلال العام (بشكل فردي أو كمجموعة أو كصف) تهدف إلى مساعدة شخص واحد أو مجتمع يعاني من التنمر الالكتروني.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اكتب: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من تريد أن تساعد؟ كيف تصل إلى هناك؟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ما المشكلة التي تريد حلها؟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كيف ستفعل ذلك؟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00" cy="72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ar-SA" sz="2700" b="1">
                <a:solidFill>
                  <a:srgbClr val="000000"/>
                </a:solidFill>
                <a:latin typeface="Gisha"/>
                <a:ea typeface="Gisha"/>
                <a:cs typeface="Gisha"/>
                <a:sym typeface="Gisha"/>
              </a:rPr>
              <a:t>3            </a:t>
            </a:r>
            <a:r>
              <a:rPr lang="ar-SA" sz="3000" b="1">
                <a:solidFill>
                  <a:srgbClr val="000000"/>
                </a:solidFill>
                <a:latin typeface="Gisha"/>
                <a:ea typeface="Gisha"/>
                <a:cs typeface="Gisha"/>
                <a:sym typeface="Gisha"/>
              </a:rPr>
              <a:t> فعالية خارج المجموعة - المقاطعة الاجتماعية</a:t>
            </a:r>
            <a:endParaRPr sz="6400">
              <a:solidFill>
                <a:srgbClr val="000000"/>
              </a:solidFill>
            </a:endParaRPr>
          </a:p>
        </p:txBody>
      </p:sp>
      <p:sp>
        <p:nvSpPr>
          <p:cNvPr id="273" name="Google Shape;273;p30"/>
          <p:cNvSpPr txBox="1"/>
          <p:nvPr/>
        </p:nvSpPr>
        <p:spPr>
          <a:xfrm>
            <a:off x="550900" y="1434025"/>
            <a:ext cx="11060700" cy="52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يطلب من احد الطلاب الخروج من الصف ( المجموعة) ثم يوضح المعلم لباقي افراد المجموعة انه عند عودة الطالب سيقوم كل واحد منهم بذكر صفة ايجابية عن زميل له ( ما عدا الطالب خارج الصف يمنع ان يذكر المشاركين اي صفة ايجابية عنه). بعد ذلك تطرح الاسئلة التالية: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للطالب الذي خرج من الصف: </a:t>
            </a: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ما شعرت؟ فكرت؟ أثناء اللعبة؟ كتابة ما يقوله الطالب على اللوح. مشاعر الغضب، الحزن،الحيرة، القهر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لباقي الطلاب: </a:t>
            </a: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ماذا شعرتم عندما لم تذكروا صفة ايجابية عن الطالب؟ ماذا فكرتم؟ كتابة ما يقوله الطلاب. مشاعر تأنيب الضمير، الشفقة، المتعة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سؤال للمجموعة:</a:t>
            </a: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 عرض تعريف المقاطعة الاجتماعية كنوع من التنمر: يقوم فرد أو مجموعة بالتحريض ضد شخص ما وتطالب بالابتعاد عنه وقطع العلاقة الاجتماعية معه. يتم ذلك وجهاً لوجه أو بواسطة الشبكات الاجتماعية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ما رأيهم بهذا التصرف؟ ما هو دافع المُحرض من وراء تصرفه؟ هل أحد الطلاب مع المقاطعة كعقاب؟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هل هنالك تجارب مشابهة يود الطلاب المشاركة بها؟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1104</Words>
  <Application>Microsoft Office PowerPoint</Application>
  <PresentationFormat>Widescreen</PresentationFormat>
  <Paragraphs>136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Gisha</vt:lpstr>
      <vt:lpstr>Arial</vt:lpstr>
      <vt:lpstr>Limelight</vt:lpstr>
      <vt:lpstr>Office Theme</vt:lpstr>
      <vt:lpstr>PowerPoint Presentation</vt:lpstr>
      <vt:lpstr>PowerPoint Presentation</vt:lpstr>
      <vt:lpstr>PowerPoint Presentation</vt:lpstr>
      <vt:lpstr>PowerPoint Presentation</vt:lpstr>
      <vt:lpstr>تأثير الكلمة المكتوبة –عجلة الحظ</vt:lpstr>
      <vt:lpstr>       رسائل توعوية عن التنمر الالكتروني      </vt:lpstr>
      <vt:lpstr>بطاقات سلم المشاعر</vt:lpstr>
      <vt:lpstr>PowerPoint Presentation</vt:lpstr>
      <vt:lpstr>فيديو التنمر الالكتروني على الفنان حسين الجسمي</vt:lpstr>
      <vt:lpstr>ما العلاقة بين التعيير وحرية التعبير؟</vt:lpstr>
      <vt:lpstr>ما العلاقة بين التعيير وحرية التعبير؟</vt:lpstr>
      <vt:lpstr>PowerPoint Presentation</vt:lpstr>
      <vt:lpstr>فعالية الصور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סמיחה בדר</cp:lastModifiedBy>
  <cp:revision>1</cp:revision>
  <dcterms:modified xsi:type="dcterms:W3CDTF">2020-11-17T16:17:39Z</dcterms:modified>
</cp:coreProperties>
</file>