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6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5" r:id="rId10"/>
    <p:sldId id="286" r:id="rId11"/>
    <p:sldId id="287" r:id="rId12"/>
    <p:sldId id="288" r:id="rId13"/>
    <p:sldId id="290" r:id="rId14"/>
    <p:sldId id="291" r:id="rId15"/>
    <p:sldId id="292" r:id="rId16"/>
    <p:sldId id="293" r:id="rId17"/>
    <p:sldId id="294" r:id="rId18"/>
    <p:sldId id="259" r:id="rId19"/>
    <p:sldId id="261" r:id="rId20"/>
    <p:sldId id="262" r:id="rId21"/>
    <p:sldId id="263" r:id="rId22"/>
    <p:sldId id="275" r:id="rId23"/>
    <p:sldId id="271" r:id="rId2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51" d="100"/>
          <a:sy n="51" d="100"/>
        </p:scale>
        <p:origin x="141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28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15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6563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211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9950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090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829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207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904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472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156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2ACCE-71B5-4DA4-ADF9-B825DA48EC26}" type="datetimeFigureOut">
              <a:rPr lang="he-IL" smtClean="0"/>
              <a:t>א'/טבת/תשפ"א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E394C-4EAF-4A76-BBDD-252DC766D36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7185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51520" y="188640"/>
            <a:ext cx="8496944" cy="4715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400" b="1" dirty="0">
                <a:ea typeface="Calibri"/>
                <a:cs typeface="Arial"/>
              </a:rPr>
              <a:t> </a:t>
            </a:r>
            <a:r>
              <a:rPr lang="ar-SA" sz="3200" b="1" dirty="0" smtClean="0">
                <a:solidFill>
                  <a:srgbClr val="C00000"/>
                </a:solidFill>
                <a:ea typeface="Calibri"/>
              </a:rPr>
              <a:t>أحاسيس </a:t>
            </a:r>
            <a:r>
              <a:rPr lang="ar-SA" sz="3200" b="1" dirty="0">
                <a:solidFill>
                  <a:srgbClr val="C00000"/>
                </a:solidFill>
                <a:ea typeface="Calibri"/>
              </a:rPr>
              <a:t>.</a:t>
            </a:r>
            <a:r>
              <a:rPr lang="ar-LB" sz="3200" b="1" dirty="0">
                <a:solidFill>
                  <a:srgbClr val="C00000"/>
                </a:solidFill>
                <a:ea typeface="Calibri"/>
              </a:rPr>
              <a:t>.</a:t>
            </a:r>
            <a:r>
              <a:rPr lang="ar-SA" sz="3200" b="1" dirty="0">
                <a:solidFill>
                  <a:srgbClr val="C00000"/>
                </a:solidFill>
                <a:ea typeface="Calibri"/>
              </a:rPr>
              <a:t>. أحاسيس </a:t>
            </a:r>
            <a:r>
              <a:rPr lang="ar-SA" sz="3200" b="1" dirty="0" smtClean="0">
                <a:solidFill>
                  <a:srgbClr val="C00000"/>
                </a:solidFill>
                <a:ea typeface="Calibri"/>
              </a:rPr>
              <a:t>..</a:t>
            </a:r>
            <a:endParaRPr lang="en-US" sz="11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AE" sz="2400" b="1" dirty="0" smtClean="0">
                <a:solidFill>
                  <a:srgbClr val="C00000"/>
                </a:solidFill>
                <a:ea typeface="Calibri"/>
              </a:rPr>
              <a:t>الاهداف:</a:t>
            </a:r>
            <a:endParaRPr lang="en-US" sz="11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AE" dirty="0" smtClean="0">
                <a:ea typeface="Calibri"/>
                <a:cs typeface="Times New Roman"/>
              </a:rPr>
              <a:t>1- التعبير عن المشاعر والاحاسيس 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AE" dirty="0">
                <a:ea typeface="Calibri"/>
                <a:cs typeface="Times New Roman"/>
              </a:rPr>
              <a:t>2- تخفيف التوتر والخوف في حالات العنف</a:t>
            </a:r>
            <a:endParaRPr lang="en-US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SA" b="1" u="sng" dirty="0" smtClean="0">
                <a:solidFill>
                  <a:srgbClr val="C00000"/>
                </a:solidFill>
                <a:ea typeface="Calibri"/>
                <a:cs typeface="Times New Roman"/>
              </a:rPr>
              <a:t>سير </a:t>
            </a:r>
            <a:r>
              <a:rPr lang="ar-SA" b="1" u="sng" dirty="0">
                <a:solidFill>
                  <a:srgbClr val="C00000"/>
                </a:solidFill>
                <a:ea typeface="Calibri"/>
                <a:cs typeface="Times New Roman"/>
              </a:rPr>
              <a:t>الفعالية:</a:t>
            </a:r>
            <a:endParaRPr lang="en-US" sz="1100" dirty="0">
              <a:solidFill>
                <a:srgbClr val="C00000"/>
              </a:solidFill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AE" dirty="0">
                <a:ea typeface="Calibri"/>
                <a:cs typeface="Times New Roman"/>
              </a:rPr>
              <a:t>نضع </a:t>
            </a:r>
            <a:r>
              <a:rPr lang="ar-SA" dirty="0">
                <a:ea typeface="Calibri"/>
                <a:cs typeface="Times New Roman"/>
              </a:rPr>
              <a:t> "بطاقات الأحاسيس" في وسط </a:t>
            </a:r>
            <a:r>
              <a:rPr lang="ar-SA" dirty="0" smtClean="0">
                <a:ea typeface="Calibri"/>
                <a:cs typeface="Times New Roman"/>
              </a:rPr>
              <a:t>الغرفة, ي</a:t>
            </a:r>
            <a:r>
              <a:rPr lang="ar-AE" dirty="0" smtClean="0">
                <a:ea typeface="Calibri"/>
                <a:cs typeface="Times New Roman"/>
              </a:rPr>
              <a:t>ختار</a:t>
            </a:r>
            <a:r>
              <a:rPr lang="ar-SA" dirty="0" smtClean="0">
                <a:ea typeface="Calibri"/>
                <a:cs typeface="Times New Roman"/>
              </a:rPr>
              <a:t> </a:t>
            </a:r>
            <a:r>
              <a:rPr lang="ar-SA" dirty="0">
                <a:ea typeface="Calibri"/>
                <a:cs typeface="Times New Roman"/>
              </a:rPr>
              <a:t>كل </a:t>
            </a:r>
            <a:r>
              <a:rPr lang="ar-AE" dirty="0" smtClean="0">
                <a:ea typeface="Calibri"/>
                <a:cs typeface="Times New Roman"/>
              </a:rPr>
              <a:t>طالب</a:t>
            </a:r>
            <a:r>
              <a:rPr lang="ar-SA" dirty="0" smtClean="0">
                <a:ea typeface="Calibri"/>
                <a:cs typeface="Times New Roman"/>
              </a:rPr>
              <a:t> </a:t>
            </a:r>
            <a:r>
              <a:rPr lang="ar-SA" dirty="0">
                <a:ea typeface="Calibri"/>
                <a:cs typeface="Times New Roman"/>
              </a:rPr>
              <a:t>بطاقة </a:t>
            </a:r>
            <a:r>
              <a:rPr lang="ar-SA" dirty="0" smtClean="0">
                <a:ea typeface="Calibri"/>
                <a:cs typeface="Times New Roman"/>
              </a:rPr>
              <a:t>واحدة, </a:t>
            </a:r>
            <a:r>
              <a:rPr lang="ar-SA" dirty="0">
                <a:ea typeface="Calibri"/>
                <a:cs typeface="Times New Roman"/>
              </a:rPr>
              <a:t>عليه أن </a:t>
            </a:r>
            <a:r>
              <a:rPr lang="ar-SA" dirty="0" smtClean="0">
                <a:ea typeface="Calibri"/>
                <a:cs typeface="Times New Roman"/>
              </a:rPr>
              <a:t>يشرح</a:t>
            </a:r>
            <a:r>
              <a:rPr lang="ar-AE" dirty="0" smtClean="0">
                <a:ea typeface="Calibri"/>
                <a:cs typeface="Times New Roman"/>
              </a:rPr>
              <a:t>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SA" dirty="0" smtClean="0">
                <a:ea typeface="Calibri"/>
                <a:cs typeface="Times New Roman"/>
              </a:rPr>
              <a:t> </a:t>
            </a:r>
            <a:r>
              <a:rPr lang="ar-AE" dirty="0" smtClean="0">
                <a:ea typeface="Calibri"/>
                <a:cs typeface="Times New Roman"/>
              </a:rPr>
              <a:t>*</a:t>
            </a:r>
            <a:r>
              <a:rPr lang="ar-SA" dirty="0" smtClean="0">
                <a:ea typeface="Calibri"/>
                <a:cs typeface="Times New Roman"/>
              </a:rPr>
              <a:t>لماذا </a:t>
            </a:r>
            <a:r>
              <a:rPr lang="ar-AE" dirty="0" smtClean="0">
                <a:ea typeface="Calibri"/>
                <a:cs typeface="Times New Roman"/>
              </a:rPr>
              <a:t>ا</a:t>
            </a:r>
            <a:r>
              <a:rPr lang="ar-SA" dirty="0" smtClean="0">
                <a:ea typeface="Calibri"/>
                <a:cs typeface="Times New Roman"/>
              </a:rPr>
              <a:t>ختار </a:t>
            </a:r>
            <a:r>
              <a:rPr lang="ar-SA" dirty="0">
                <a:ea typeface="Calibri"/>
                <a:cs typeface="Times New Roman"/>
              </a:rPr>
              <a:t>هذه </a:t>
            </a:r>
            <a:r>
              <a:rPr lang="ar-SA" dirty="0" smtClean="0">
                <a:ea typeface="Calibri"/>
                <a:cs typeface="Times New Roman"/>
              </a:rPr>
              <a:t>البطاقة</a:t>
            </a:r>
            <a:endParaRPr lang="ar-AE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AE" dirty="0" smtClean="0">
                <a:ea typeface="Calibri"/>
                <a:cs typeface="Times New Roman"/>
              </a:rPr>
              <a:t>*</a:t>
            </a:r>
            <a:r>
              <a:rPr lang="ar-SA" dirty="0" smtClean="0">
                <a:ea typeface="Calibri"/>
                <a:cs typeface="Times New Roman"/>
              </a:rPr>
              <a:t> </a:t>
            </a:r>
            <a:r>
              <a:rPr lang="ar-AE" dirty="0" smtClean="0">
                <a:ea typeface="Calibri"/>
                <a:cs typeface="Times New Roman"/>
              </a:rPr>
              <a:t>ماذا يشعر؟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AE" dirty="0" smtClean="0">
                <a:ea typeface="Calibri"/>
                <a:cs typeface="Times New Roman"/>
              </a:rPr>
              <a:t>*كيف أثر به الموقف ؟</a:t>
            </a:r>
            <a:r>
              <a:rPr lang="ar-SA" dirty="0" smtClean="0">
                <a:ea typeface="Calibri"/>
                <a:cs typeface="Times New Roman"/>
              </a:rPr>
              <a:t>. </a:t>
            </a:r>
            <a:endParaRPr lang="en-US" sz="11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SA" sz="1400" dirty="0">
                <a:ea typeface="Calibri"/>
              </a:rPr>
              <a:t> </a:t>
            </a:r>
            <a:endParaRPr lang="en-US" sz="1100" dirty="0">
              <a:ea typeface="Calibri"/>
              <a:cs typeface="Arial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3136100" y="4725144"/>
            <a:ext cx="5616624" cy="1282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SA" sz="2400" b="1" dirty="0">
                <a:solidFill>
                  <a:srgbClr val="C00000"/>
                </a:solidFill>
                <a:ea typeface="Calibri"/>
              </a:rPr>
              <a:t>للنقاش: </a:t>
            </a:r>
            <a:endParaRPr lang="en-US" sz="1100" dirty="0"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buFont typeface="Symbol"/>
              <a:buChar char=""/>
            </a:pPr>
            <a:r>
              <a:rPr lang="ar-SA" dirty="0">
                <a:ea typeface="Calibri"/>
                <a:cs typeface="Times New Roman"/>
              </a:rPr>
              <a:t>ماذا يمكن  أن نفعل من أجل الاستمرار في الحياة؟</a:t>
            </a:r>
            <a:endParaRPr lang="en-US" sz="1100" dirty="0">
              <a:ea typeface="Calibri"/>
              <a:cs typeface="Arial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/>
              <a:buChar char=""/>
            </a:pPr>
            <a:r>
              <a:rPr lang="ar-SA" dirty="0">
                <a:ea typeface="Calibri"/>
                <a:cs typeface="Times New Roman"/>
              </a:rPr>
              <a:t>كيف نستطيع تجنيد قوى دافعة وبالذات في الأزمات؟</a:t>
            </a:r>
            <a:endParaRPr lang="en-US" sz="1100" dirty="0">
              <a:ea typeface="Calibri"/>
              <a:cs typeface="Arial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2915816" y="6411651"/>
            <a:ext cx="5616624" cy="390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ar-AE" b="1" dirty="0" smtClean="0">
                <a:solidFill>
                  <a:srgbClr val="C00000"/>
                </a:solidFill>
                <a:ea typeface="Calibri"/>
              </a:rPr>
              <a:t>ملاحظة: </a:t>
            </a:r>
            <a:r>
              <a:rPr lang="ar-AE" dirty="0" smtClean="0">
                <a:ea typeface="Calibri"/>
                <a:cs typeface="Times New Roman"/>
              </a:rPr>
              <a:t>مرفق البطاقات – ممكن طباعة البطاقات 4 بالصفحة   </a:t>
            </a:r>
            <a:endParaRPr lang="en-US" sz="11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9375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843808" y="1628800"/>
            <a:ext cx="3980577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تفهم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5771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123728" y="1844824"/>
            <a:ext cx="4570482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شفقة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37452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403648" y="1772816"/>
            <a:ext cx="6426759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اختناق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579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827584" y="1628800"/>
            <a:ext cx="7334059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عدم ثقة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65909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051720" y="1556792"/>
            <a:ext cx="5567550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 إهانة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8051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348275" y="1556792"/>
            <a:ext cx="5270995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 </a:t>
            </a:r>
            <a:r>
              <a:rPr lang="ar-AE" sz="23900" dirty="0" smtClean="0">
                <a:ea typeface="Calibri"/>
                <a:cs typeface="+mj-cs"/>
              </a:rPr>
              <a:t>توتر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1819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430303" y="1556792"/>
            <a:ext cx="4188967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 </a:t>
            </a:r>
            <a:r>
              <a:rPr lang="ar-AE" sz="23900" dirty="0" smtClean="0">
                <a:ea typeface="Calibri"/>
                <a:cs typeface="+mj-cs"/>
              </a:rPr>
              <a:t>قلق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8636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39552" y="1556791"/>
            <a:ext cx="8039380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 </a:t>
            </a:r>
            <a:r>
              <a:rPr lang="ar-AE" sz="23900" dirty="0" smtClean="0">
                <a:ea typeface="Calibri"/>
                <a:cs typeface="+mj-cs"/>
              </a:rPr>
              <a:t>طمأنينة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0590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עם פינות אלכסוניות חתוכות 1"/>
          <p:cNvSpPr/>
          <p:nvPr/>
        </p:nvSpPr>
        <p:spPr>
          <a:xfrm>
            <a:off x="3495675" y="7597775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3" name="מלבן עם פינות אלכסוניות חתוכות 2"/>
          <p:cNvSpPr/>
          <p:nvPr/>
        </p:nvSpPr>
        <p:spPr>
          <a:xfrm>
            <a:off x="2019300" y="7597775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4" name="מלבן עם פינות אלכסוניות חתוכות 3"/>
          <p:cNvSpPr/>
          <p:nvPr/>
        </p:nvSpPr>
        <p:spPr>
          <a:xfrm>
            <a:off x="5534025" y="8683625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5" name="מלבן עם פינות אלכסוניות חתוכות 4"/>
          <p:cNvSpPr/>
          <p:nvPr/>
        </p:nvSpPr>
        <p:spPr>
          <a:xfrm>
            <a:off x="3495675" y="8740775"/>
            <a:ext cx="16097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6" name="מלבן עם פינות אלכסוניות חתוכות 5"/>
          <p:cNvSpPr/>
          <p:nvPr/>
        </p:nvSpPr>
        <p:spPr>
          <a:xfrm>
            <a:off x="1943100" y="8712200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943100" y="1052736"/>
            <a:ext cx="5686172" cy="377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he-IL" sz="23900" dirty="0">
                <a:ea typeface="Calibri"/>
                <a:cs typeface="+mj-cs"/>
              </a:rPr>
              <a:t>  يأس</a:t>
            </a:r>
          </a:p>
        </p:txBody>
      </p:sp>
    </p:spTree>
    <p:extLst>
      <p:ext uri="{BB962C8B-B14F-4D97-AF65-F5344CB8AC3E}">
        <p14:creationId xmlns:p14="http://schemas.microsoft.com/office/powerpoint/2010/main" val="641630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199879" y="1196752"/>
            <a:ext cx="4918334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حزن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72185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עם פינות אלכסוניות חתוכות 3"/>
          <p:cNvSpPr/>
          <p:nvPr/>
        </p:nvSpPr>
        <p:spPr>
          <a:xfrm>
            <a:off x="5534025" y="8683625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5" name="מלבן עם פינות אלכסוניות חתוכות 4"/>
          <p:cNvSpPr/>
          <p:nvPr/>
        </p:nvSpPr>
        <p:spPr>
          <a:xfrm>
            <a:off x="3495675" y="8740775"/>
            <a:ext cx="16097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6" name="מלבן עם פינות אלכסוניות חתוכות 5"/>
          <p:cNvSpPr/>
          <p:nvPr/>
        </p:nvSpPr>
        <p:spPr>
          <a:xfrm>
            <a:off x="1943100" y="8712200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868621" y="1628800"/>
            <a:ext cx="4863832" cy="377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he-IL" sz="23900" dirty="0" smtClean="0">
                <a:ea typeface="Calibri"/>
                <a:cs typeface="+mj-cs"/>
              </a:rPr>
              <a:t>أسف</a:t>
            </a:r>
            <a:endParaRPr lang="en-US" alt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6749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331640" y="1268760"/>
            <a:ext cx="6192687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3900" dirty="0" smtClean="0">
                <a:ea typeface="Calibri"/>
                <a:cs typeface="+mj-cs"/>
              </a:rPr>
              <a:t>غربة</a:t>
            </a:r>
            <a:endParaRPr lang="he-IL" sz="239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0656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23528" y="1484784"/>
            <a:ext cx="8614859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خيبة أمل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208934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389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3507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67544" y="1463477"/>
            <a:ext cx="8076250" cy="404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he-IL" sz="23900" dirty="0">
                <a:ea typeface="Calibri"/>
                <a:cs typeface="+mj-cs"/>
              </a:rPr>
              <a:t>عدوانية</a:t>
            </a:r>
            <a:r>
              <a:rPr kumimoji="0" lang="ar-SA" altLang="he-IL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</a:t>
            </a:r>
            <a:endParaRPr kumimoji="0" lang="en-US" altLang="he-I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788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עם פינות אלכסוניות חתוכות 1"/>
          <p:cNvSpPr/>
          <p:nvPr/>
        </p:nvSpPr>
        <p:spPr>
          <a:xfrm>
            <a:off x="3495675" y="7597775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3" name="מלבן עם פינות אלכסוניות חתוכות 2"/>
          <p:cNvSpPr/>
          <p:nvPr/>
        </p:nvSpPr>
        <p:spPr>
          <a:xfrm>
            <a:off x="2019300" y="7597775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4" name="מלבן עם פינות אלכסוניות חתוכות 3"/>
          <p:cNvSpPr/>
          <p:nvPr/>
        </p:nvSpPr>
        <p:spPr>
          <a:xfrm>
            <a:off x="5534025" y="8683625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5" name="מלבן עם פינות אלכסוניות חתוכות 4"/>
          <p:cNvSpPr/>
          <p:nvPr/>
        </p:nvSpPr>
        <p:spPr>
          <a:xfrm>
            <a:off x="3495675" y="8740775"/>
            <a:ext cx="16097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6" name="מלבן עם פינות אלכסוניות חתוכות 5"/>
          <p:cNvSpPr/>
          <p:nvPr/>
        </p:nvSpPr>
        <p:spPr>
          <a:xfrm>
            <a:off x="1943100" y="8712200"/>
            <a:ext cx="1266825" cy="647700"/>
          </a:xfrm>
          <a:prstGeom prst="snip2DiagRect">
            <a:avLst/>
          </a:prstGeom>
          <a:gradFill rotWithShape="1">
            <a:gsLst>
              <a:gs pos="0">
                <a:srgbClr val="8064A2">
                  <a:tint val="50000"/>
                  <a:satMod val="300000"/>
                </a:srgbClr>
              </a:gs>
              <a:gs pos="35000">
                <a:srgbClr val="8064A2">
                  <a:tint val="37000"/>
                  <a:satMod val="300000"/>
                </a:srgbClr>
              </a:gs>
              <a:gs pos="100000">
                <a:srgbClr val="8064A2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e-IL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943100" y="1052736"/>
            <a:ext cx="5686172" cy="377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he-IL" sz="23900" dirty="0">
                <a:ea typeface="Calibri"/>
                <a:cs typeface="+mj-cs"/>
              </a:rPr>
              <a:t>  يأس</a:t>
            </a:r>
          </a:p>
        </p:txBody>
      </p:sp>
    </p:spTree>
    <p:extLst>
      <p:ext uri="{BB962C8B-B14F-4D97-AF65-F5344CB8AC3E}">
        <p14:creationId xmlns:p14="http://schemas.microsoft.com/office/powerpoint/2010/main" val="3756380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115616" y="1556792"/>
            <a:ext cx="6575839" cy="377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ar-SA" sz="23900" dirty="0">
                <a:ea typeface="Calibri"/>
                <a:cs typeface="+mj-cs"/>
              </a:rPr>
              <a:t>غضب</a:t>
            </a:r>
            <a:endParaRPr lang="ar-SA" alt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7661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199879" y="1196752"/>
            <a:ext cx="4918334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حزن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32463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331640" y="1268760"/>
            <a:ext cx="6192687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3900" dirty="0" smtClean="0">
                <a:ea typeface="Calibri"/>
                <a:cs typeface="+mj-cs"/>
              </a:rPr>
              <a:t>غربة</a:t>
            </a:r>
            <a:endParaRPr lang="he-IL" sz="239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75724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323528" y="1484784"/>
            <a:ext cx="8614859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خيبة أمل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29577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043608" y="1772816"/>
            <a:ext cx="7048724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3900" dirty="0">
                <a:ea typeface="Calibri"/>
                <a:cs typeface="+mj-cs"/>
              </a:rPr>
              <a:t>تضامن</a:t>
            </a:r>
            <a:endParaRPr lang="he-IL" sz="23900" dirty="0"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027271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60</Words>
  <Application>Microsoft Office PowerPoint</Application>
  <PresentationFormat>‫הצגה על המסך (4:3)</PresentationFormat>
  <Paragraphs>34</Paragraphs>
  <Slides>23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23</vt:i4>
      </vt:variant>
    </vt:vector>
  </HeadingPairs>
  <TitlesOfParts>
    <vt:vector size="28" baseType="lpstr">
      <vt:lpstr>Arial</vt:lpstr>
      <vt:lpstr>Calibri</vt:lpstr>
      <vt:lpstr>Symbol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מנאל חסן</dc:creator>
  <cp:lastModifiedBy>‏‏משתמש Windows</cp:lastModifiedBy>
  <cp:revision>6</cp:revision>
  <dcterms:created xsi:type="dcterms:W3CDTF">2018-12-04T07:29:08Z</dcterms:created>
  <dcterms:modified xsi:type="dcterms:W3CDTF">2020-12-16T00:35:06Z</dcterms:modified>
</cp:coreProperties>
</file>