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6"/>
  </p:notesMasterIdLst>
  <p:sldIdLst>
    <p:sldId id="257" r:id="rId2"/>
    <p:sldId id="259" r:id="rId3"/>
    <p:sldId id="266" r:id="rId4"/>
    <p:sldId id="284" r:id="rId5"/>
    <p:sldId id="263" r:id="rId6"/>
    <p:sldId id="285" r:id="rId7"/>
    <p:sldId id="260" r:id="rId8"/>
    <p:sldId id="268" r:id="rId9"/>
    <p:sldId id="273" r:id="rId10"/>
    <p:sldId id="286" r:id="rId11"/>
    <p:sldId id="278" r:id="rId12"/>
    <p:sldId id="287" r:id="rId13"/>
    <p:sldId id="288" r:id="rId14"/>
    <p:sldId id="281" r:id="rId15"/>
    <p:sldId id="280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282" r:id="rId30"/>
    <p:sldId id="283" r:id="rId31"/>
    <p:sldId id="275" r:id="rId32"/>
    <p:sldId id="270" r:id="rId33"/>
    <p:sldId id="274" r:id="rId34"/>
    <p:sldId id="302" r:id="rId3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69906" autoAdjust="0"/>
  </p:normalViewPr>
  <p:slideViewPr>
    <p:cSldViewPr snapToGrid="0">
      <p:cViewPr varScale="1">
        <p:scale>
          <a:sx n="47" d="100"/>
          <a:sy n="47" d="100"/>
        </p:scale>
        <p:origin x="1416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8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EEA70F1-1EEA-4EAC-BA6B-F0B8B7455A99}" type="datetimeFigureOut">
              <a:rPr lang="he-IL" smtClean="0"/>
              <a:t>ח'/אלול/תש"פ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3636932-1D11-4359-B5AE-4A5A23CB4E9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06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7814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JO" sz="1200" b="0" i="0" u="none" strike="noStrike" cap="none" baseline="0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تحيّة للجميع،</a:t>
            </a:r>
            <a:endParaRPr lang="he-IL" sz="1200" b="0" i="0" u="none" strike="noStrike" cap="none" baseline="0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أنتم تُشاهدونني الآن من بيوتكم، عبرَ شاشةِ الحاسوب.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هذا ليس درساً عاديّاً، وهذا ليس نهج التّعليم المُعتاد .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والحقيقة هذه هي تجربة جديدة بالنّسبة لي ولباقي معلّميكم .</a:t>
            </a:r>
            <a:r>
              <a:rPr lang="he-IL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.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تخميني هو أنّكم جميعاً، أثناء المُكوثِ بالبيت،  تمرون بلح</a:t>
            </a:r>
            <a:r>
              <a:rPr lang="ar-LB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ظ</a:t>
            </a:r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اتٍ تشعرون خلالها بالسرور والمُتعة، وبلحظاتٍ أخرى قد تشعرون فيها بالخوف والقلق.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تحديداً لأجلِ هذه اللّحظات علينا أن نتذكّر أنّنا نملكُ -  </a:t>
            </a:r>
            <a:r>
              <a:rPr lang="ar-JO" sz="1200" b="1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مهارات حياتيّة  </a:t>
            </a:r>
            <a:endParaRPr lang="he-IL" sz="1200" b="1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مهارات حياتيّة هي القوى والقُدرات الكامنةُ داخلنا. منها مثلا، قُوّتنا في التّعامل مع أوضاع الضّغط وحالات الطّوارئ.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مهارات حياتيّة هي قوّتنا بأن نكون أصدقاء، نبدي الاهتمام والمراعاة للآخر .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هي أيضاً القوّة لطلب المُساعدة، وللمُشاركة بما نشعر، وللبحثُ عمّن يمدُّ لنا يدَ العون عند الحاجة . 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إذا نحن أمامَ  تَعَلُّم  درس مهارات حياتية عن بعد, يتيحُ لكم الشّعورَ بالقُرب!</a:t>
            </a:r>
          </a:p>
          <a:p>
            <a:pPr algn="r" rtl="1"/>
            <a:r>
              <a:rPr lang="ar-JO" sz="1200" b="0" i="0" u="none" strike="noStrike" cap="none" dirty="0">
                <a:solidFill>
                  <a:schemeClr val="dk1"/>
                </a:solidFill>
                <a:effectLst/>
                <a:latin typeface="+mn-lt"/>
                <a:ea typeface="Calibri"/>
                <a:cs typeface="Calibri"/>
                <a:sym typeface="Calibri"/>
              </a:rPr>
              <a:t>هيّا بنا ننطلق!!</a:t>
            </a:r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algn="r" rtl="1"/>
            <a:endParaRPr lang="he-IL" sz="1200" b="0" i="0" u="none" strike="noStrike" cap="none" dirty="0">
              <a:solidFill>
                <a:schemeClr val="dk1"/>
              </a:solidFill>
              <a:effectLst/>
              <a:latin typeface="+mn-lt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5505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JO" sz="2000" b="0" i="0" u="none" strike="noStrike" kern="1200" cap="none" spc="150" normalizeH="0" baseline="0" noProof="0" dirty="0">
                <a:ln>
                  <a:noFill/>
                </a:ln>
                <a:solidFill>
                  <a:srgbClr val="39CDE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يوصى بترسيخ بعض القوانين كقاعدةٍ لخلقِ حيّز محميّ للحوار, يُتيحُ الإصغاء والمُشاركة المُحتَرِمة الفعّالة. 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9510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5293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نبدأ الدّرس بمحادثة قصيرة، يُشارك الطّلاب من خلالها بما يشعرون. </a:t>
            </a: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طرق ونماذج مختلفة يمكن اعتمادها للتّنفيذ</a:t>
            </a:r>
            <a:r>
              <a:rPr lang="ar-LB" sz="1200" baseline="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بحسب </a:t>
            </a:r>
            <a:r>
              <a:rPr lang="ar-LB" baseline="0" dirty="0"/>
              <a:t>حاجات المجموعة، الصف الأشياء التي تمرّ أو مرّت عليهم خلال النهار.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LB" baseline="0" dirty="0"/>
              <a:t>            أدعوا 2-3 طلاب المشاركة </a:t>
            </a:r>
            <a:r>
              <a:rPr lang="ar-LB" baseline="0" dirty="0" err="1"/>
              <a:t>وأتيحوا</a:t>
            </a:r>
            <a:r>
              <a:rPr lang="ar-LB" baseline="0" dirty="0"/>
              <a:t> المجال للتعبير بالتشات. 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4796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JO" dirty="0"/>
              <a:t>يمكن إضافة ضابط وقت </a:t>
            </a:r>
            <a:r>
              <a:rPr lang="en-US" dirty="0"/>
              <a:t>Timer </a:t>
            </a:r>
            <a:r>
              <a:rPr lang="ar-JO" dirty="0"/>
              <a:t> لمُدّة دقيقتين.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0071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3102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dirty="0"/>
              <a:t>يمكن إضافة ضابط وقت </a:t>
            </a:r>
            <a:r>
              <a:rPr lang="en-US" dirty="0"/>
              <a:t>Timer </a:t>
            </a:r>
            <a:r>
              <a:rPr lang="ar-JO" dirty="0"/>
              <a:t> لمُدّة دقيقتين.</a:t>
            </a:r>
            <a:endParaRPr lang="ar-LB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baseline="0" dirty="0"/>
              <a:t>ندعو الطّلاب للمشاركة بالإجابات الّتي فكّروا فيها\ أو سجّلوها\ المُشاركة تتمّ عبر السّماعة، أو في التشات.</a:t>
            </a:r>
            <a:endParaRPr lang="he-IL" baseline="0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LB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9842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4368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2229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  <a:p>
            <a:r>
              <a:rPr lang="ar-LB" dirty="0"/>
              <a:t>ممكن أن</a:t>
            </a:r>
            <a:r>
              <a:rPr lang="ar-LB" baseline="0" dirty="0"/>
              <a:t> تكون الأهداف متعلقة ببعضها أو لا . ومن مجالات حياتيّة مختلفة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3542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dirty="0"/>
              <a:t>يمكن إضافة ضابط وقت </a:t>
            </a:r>
            <a:r>
              <a:rPr lang="en-US" dirty="0"/>
              <a:t>Timer </a:t>
            </a:r>
            <a:r>
              <a:rPr lang="ar-JO" dirty="0"/>
              <a:t> لمُدّة </a:t>
            </a:r>
            <a:r>
              <a:rPr lang="ar-LB" dirty="0"/>
              <a:t>3 دقائق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dirty="0"/>
              <a:t>.</a:t>
            </a:r>
            <a:r>
              <a:rPr lang="ar-JO" baseline="0" dirty="0"/>
              <a:t> ندعو الطّلاب للمشاركة بالإجابات الّتي فكّروا فيها\ أو سجّلوها\ المُشاركة تتمّ عبر السّماعة، أو في التشات.</a:t>
            </a:r>
            <a:endParaRPr lang="he-IL" baseline="0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LB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6671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dirty="0"/>
              <a:t>نموذج   " </a:t>
            </a:r>
            <a:r>
              <a:rPr lang="en-US" dirty="0"/>
              <a:t>SMART</a:t>
            </a:r>
            <a:r>
              <a:rPr lang="ar-JO" dirty="0"/>
              <a:t>" </a:t>
            </a:r>
          </a:p>
          <a:p>
            <a:r>
              <a:rPr lang="ar-JO" dirty="0"/>
              <a:t>نشرح ماذا يعني كلّ حرف ، نحدّد ونعرّف المصطلحات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3167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LB" dirty="0"/>
              <a:t>عرض مثال من حياة الطلاب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1417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LB" dirty="0"/>
              <a:t>نشرح</a:t>
            </a:r>
            <a:r>
              <a:rPr lang="ar-LB" baseline="0" dirty="0"/>
              <a:t> للطلاب أن هذا درس مكمل ، لذلك من المهم إحضار الدفاتر التي سجلوا عليها الأشياء من الدرس السابق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3358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644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نبدأ الدّرس بمحادثة قصيرة، يُشارك الطّلاب من خلالها بما يشعرون. </a:t>
            </a: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طرق ونماذج مختلفة يمكن اعتمادها للتّنفيذ</a:t>
            </a:r>
            <a:r>
              <a:rPr lang="ar-LB" sz="1200" baseline="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بحسب </a:t>
            </a:r>
            <a:r>
              <a:rPr lang="ar-LB" baseline="0" dirty="0"/>
              <a:t>حاجات المجموعة، الصف الأشياء التي تمرّ أو مرّت عليهم خلال النهار.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LB" baseline="0" dirty="0"/>
              <a:t>            أدعوا 2-3 طلاب المشاركة </a:t>
            </a:r>
            <a:r>
              <a:rPr lang="ar-LB" baseline="0" dirty="0" err="1"/>
              <a:t>وأتيحوا</a:t>
            </a:r>
            <a:r>
              <a:rPr lang="ar-LB" baseline="0" dirty="0"/>
              <a:t> المجال للتعبير بالتشات. 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7369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JO" dirty="0"/>
              <a:t>يمكن إضافة ضابط وقت </a:t>
            </a:r>
            <a:r>
              <a:rPr lang="en-US" dirty="0"/>
              <a:t>Timer </a:t>
            </a:r>
            <a:r>
              <a:rPr lang="ar-JO" dirty="0"/>
              <a:t> لمُدّة دقيقتين.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70123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LB" dirty="0"/>
              <a:t>نشرح</a:t>
            </a:r>
            <a:r>
              <a:rPr lang="ar-LB" baseline="0" dirty="0"/>
              <a:t> للطلاب أن هذا درس مكمل ، لذلك من المهم إحضار الدفاتر التي سجلوا عليها الأشياء من الدرس السابق</a:t>
            </a: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8478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dirty="0"/>
              <a:t>نموذج   " </a:t>
            </a:r>
            <a:r>
              <a:rPr lang="en-US" dirty="0"/>
              <a:t>SMART</a:t>
            </a:r>
            <a:r>
              <a:rPr lang="ar-JO" dirty="0"/>
              <a:t>" </a:t>
            </a:r>
            <a:r>
              <a:rPr lang="ar-LB" dirty="0"/>
              <a:t>نذكرهم!</a:t>
            </a:r>
            <a:endParaRPr lang="ar-JO" dirty="0"/>
          </a:p>
          <a:p>
            <a:r>
              <a:rPr lang="ar-JO" dirty="0"/>
              <a:t>نشرح ماذا يعني كلّ حرف ، نحدّد ونعرّف المصطلحات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2531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ar-LB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LB" dirty="0"/>
              <a:t>عمل فردي\ ذاتي  للطلاب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JO" dirty="0"/>
              <a:t>يمكن إضافة ضابط وقت </a:t>
            </a:r>
            <a:r>
              <a:rPr lang="en-US" dirty="0"/>
              <a:t>Timer </a:t>
            </a:r>
            <a:r>
              <a:rPr lang="ar-JO" dirty="0"/>
              <a:t> لمُدّة </a:t>
            </a:r>
            <a:r>
              <a:rPr lang="ar-LB" dirty="0"/>
              <a:t>5 دقائق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9077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LB" dirty="0"/>
              <a:t>كل طال يجيب</a:t>
            </a:r>
            <a:r>
              <a:rPr lang="ar-LB" baseline="0" dirty="0"/>
              <a:t> على الاسئلة المعروضة </a:t>
            </a:r>
            <a:r>
              <a:rPr lang="ar-LB" dirty="0"/>
              <a:t>تأملوا</a:t>
            </a:r>
            <a:r>
              <a:rPr lang="ar-LB" baseline="0" dirty="0"/>
              <a:t> بما كتبتم </a:t>
            </a:r>
          </a:p>
          <a:p>
            <a:r>
              <a:rPr lang="ar-LB" baseline="0" dirty="0"/>
              <a:t>اقتراح توزيع الطلاب لمجموعات صغيرة ( على غرف بالزوم) للتشاور، المشاركة وتلقي تغذية مرتدة من زملائهم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31843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36932-1D11-4359-B5AE-4A5A23CB4E91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35179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JO" dirty="0"/>
              <a:t>يمكن إضافة ضابط وقت </a:t>
            </a:r>
            <a:r>
              <a:rPr lang="en-US" dirty="0"/>
              <a:t>Timer </a:t>
            </a:r>
            <a:r>
              <a:rPr lang="ar-JO" dirty="0"/>
              <a:t> لمُدّة </a:t>
            </a:r>
            <a:r>
              <a:rPr lang="ar-LB" dirty="0"/>
              <a:t>دقيقتين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LB" baseline="0" dirty="0"/>
              <a:t>أدعوا 2-3 طلاب المشاركة </a:t>
            </a:r>
            <a:r>
              <a:rPr lang="ar-LB" baseline="0" dirty="0" err="1"/>
              <a:t>وأتيحوا</a:t>
            </a:r>
            <a:r>
              <a:rPr lang="ar-LB" baseline="0" dirty="0"/>
              <a:t> المجال للتعبير بالتشات.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F44F7-F52C-4561-88DE-AA445A3B8C3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792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7516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83172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dirty="0">
                <a:latin typeface="Calibri" panose="020F0502020204030204" pitchFamily="34" charset="0"/>
                <a:cs typeface="Calibri" panose="020F0502020204030204" pitchFamily="34" charset="0"/>
              </a:rPr>
              <a:t>ندعو بعض الطّلاب للمُشاركةِ بما لديهم،</a:t>
            </a:r>
            <a:r>
              <a:rPr lang="ar-LB" dirty="0">
                <a:latin typeface="Calibri" panose="020F0502020204030204" pitchFamily="34" charset="0"/>
                <a:cs typeface="Calibri" panose="020F0502020204030204" pitchFamily="34" charset="0"/>
              </a:rPr>
              <a:t>مشاعرهم ، شيء جديد تعلموه؟ </a:t>
            </a:r>
            <a:r>
              <a:rPr lang="ar-JO" dirty="0">
                <a:latin typeface="Calibri" panose="020F0502020204030204" pitchFamily="34" charset="0"/>
                <a:cs typeface="Calibri" panose="020F0502020204030204" pitchFamily="34" charset="0"/>
              </a:rPr>
              <a:t> مع ماذا تخرجُ من هذا الدّرس؟ </a:t>
            </a:r>
          </a:p>
          <a:p>
            <a:r>
              <a:rPr lang="ar-JO" dirty="0">
                <a:latin typeface="Calibri" panose="020F0502020204030204" pitchFamily="34" charset="0"/>
                <a:cs typeface="Calibri" panose="020F0502020204030204" pitchFamily="34" charset="0"/>
              </a:rPr>
              <a:t>يمكن التنفيذُ بواسطة التشات . 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53925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marR="0" lvl="0" indent="0" algn="r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9CDE7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0" lang="ar-JO" sz="25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نهاية الدّرس نُلخّص مع الطّلاب المضامين الّتي طُرحت, المصطلحات الجديدة الّتي تعلّمناها</a:t>
            </a:r>
          </a:p>
          <a:p>
            <a:pPr marL="45720" marR="0" lvl="0" indent="0" algn="r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9CDE7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0" lang="ar-JO" sz="25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نُحدّد بوضوح الرسائل التّربويّة الّتي يَهمّنا التّأكيد عليها .</a:t>
            </a:r>
            <a:endParaRPr kumimoji="0" lang="he-IL" sz="2500" b="0" i="0" u="none" strike="noStrike" kern="1200" cap="none" spc="15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" marR="0" lvl="0" indent="0" algn="r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9CDE7"/>
              </a:buClr>
              <a:buSzTx/>
              <a:buFont typeface="Wingdings 2" pitchFamily="18" charset="2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44F7-F52C-4561-88DE-AA445A3B8C37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6721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200" y="2052960"/>
            <a:ext cx="26416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68D0241-A22E-46EF-B414-AE6B9B97DEEC}" type="datetimeFigureOut">
              <a:rPr lang="he-IL" smtClean="0">
                <a:solidFill>
                  <a:srgbClr val="E7E6E6"/>
                </a:solidFill>
              </a:rPr>
              <a:pPr/>
              <a:t>ח'/אלול/תש"פ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E4C521-900B-4440-BC7F-62324647316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he-IL">
              <a:solidFill>
                <a:srgbClr val="E7E6E6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052960"/>
            <a:ext cx="84328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3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0400" y="2892277"/>
            <a:ext cx="21336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68D0241-A22E-46EF-B414-AE6B9B97DEEC}" type="datetimeFigureOut">
              <a:rPr lang="he-IL" smtClean="0"/>
              <a:pPr/>
              <a:t>ח'/אלול/תש"פ</a:t>
            </a:fld>
            <a:endParaRPr lang="he-I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2E4C521-900B-4440-BC7F-62324647316E}" type="slidenum">
              <a:rPr lang="he-IL" smtClean="0">
                <a:solidFill>
                  <a:srgbClr val="E7E6E6"/>
                </a:solidFill>
              </a:rPr>
              <a:pPr/>
              <a:t>‹#›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8000" y="2892277"/>
            <a:ext cx="84328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2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6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2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0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8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203200" y="152400"/>
            <a:ext cx="89408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304801"/>
            <a:ext cx="7823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6336" y="2130552"/>
            <a:ext cx="2231136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E4C521-900B-4440-BC7F-62324647316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46336" y="457200"/>
            <a:ext cx="2234213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824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" y="152400"/>
            <a:ext cx="89408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0400" y="2133600"/>
            <a:ext cx="22352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E7E6E6"/>
                </a:solidFill>
              </a:rPr>
              <a:pPr/>
              <a:t>ח'/אלול/תש"פ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E7E6E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E7E6E6"/>
                </a:solidFill>
              </a:rPr>
              <a:pPr/>
              <a:t>‹#›</a:t>
            </a:fld>
            <a:endParaRPr lang="he-IL">
              <a:solidFill>
                <a:srgbClr val="E7E6E6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550400" y="460248"/>
            <a:ext cx="22352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503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5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200" y="147319"/>
            <a:ext cx="89408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47200" y="147319"/>
            <a:ext cx="2608061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0400" y="274639"/>
            <a:ext cx="22352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2E4C521-900B-4440-BC7F-62324647316E}" type="slidenum">
              <a:rPr lang="he-IL" smtClean="0">
                <a:solidFill>
                  <a:srgbClr val="E7E6E6"/>
                </a:solidFill>
              </a:rPr>
              <a:pPr/>
              <a:t>‹#›</a:t>
            </a:fld>
            <a:endParaRPr lang="he-IL">
              <a:solidFill>
                <a:srgbClr val="E7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36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3200" y="1634971"/>
            <a:ext cx="11775736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199" y="152401"/>
            <a:ext cx="11752063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175013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99" y="1719071"/>
            <a:ext cx="11210524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7" y="635635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68D0241-A22E-46EF-B414-AE6B9B97DEEC}" type="datetimeFigureOut">
              <a:rPr lang="he-IL" smtClean="0">
                <a:solidFill>
                  <a:srgbClr val="C8ECF3"/>
                </a:solidFill>
              </a:rPr>
              <a:pPr/>
              <a:t>ח'/אלול/תש"פ</a:t>
            </a:fld>
            <a:endParaRPr lang="he-IL">
              <a:solidFill>
                <a:srgbClr val="C8ECF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he-IL">
              <a:solidFill>
                <a:srgbClr val="C8ECF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573" y="6355080"/>
            <a:ext cx="777288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F2E4C521-900B-4440-BC7F-62324647316E}" type="slidenum">
              <a:rPr lang="he-IL" smtClean="0">
                <a:solidFill>
                  <a:srgbClr val="C8ECF3"/>
                </a:solidFill>
              </a:rPr>
              <a:pPr/>
              <a:t>‹#›</a:t>
            </a:fld>
            <a:endParaRPr lang="he-IL">
              <a:solidFill>
                <a:srgbClr val="C8EC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81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r" defTabSz="914400" rtl="1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eyda.education.gov.il/files/shefi/cherum/corona/Aravit_Aklim_Kita_Mekuvan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9410700" y="2057400"/>
            <a:ext cx="2571750" cy="2743200"/>
          </a:xfrm>
        </p:spPr>
        <p:txBody>
          <a:bodyPr>
            <a:noAutofit/>
          </a:bodyPr>
          <a:lstStyle/>
          <a:p>
            <a:pPr algn="ctr"/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درس مهارات حياتيّة تزامنيّ مُحَوسب</a:t>
            </a:r>
            <a:b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لص</a:t>
            </a:r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فوف</a:t>
            </a:r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 الع</a:t>
            </a:r>
            <a:r>
              <a:rPr lang="ar-LB" sz="28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وا</a:t>
            </a:r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ش</a:t>
            </a:r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ر- ثواني عشر</a:t>
            </a:r>
            <a:r>
              <a:rPr lang="he-IL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القسم الأوّل</a:t>
            </a:r>
            <a:endParaRPr lang="he-IL" sz="28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/>
            <a:br>
              <a:rPr lang="he-IL" sz="2800" b="1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endParaRPr lang="he-IL" sz="2800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60218" y="1433408"/>
            <a:ext cx="8551553" cy="2841637"/>
          </a:xfrm>
        </p:spPr>
        <p:txBody>
          <a:bodyPr/>
          <a:lstStyle/>
          <a:p>
            <a:pPr marL="342900" lvl="0" indent="-342900" algn="ctr">
              <a:spcBef>
                <a:spcPts val="0"/>
              </a:spcBef>
              <a:spcAft>
                <a:spcPts val="600"/>
              </a:spcAft>
              <a:buSzPts val="2800"/>
            </a:pPr>
            <a:br>
              <a:rPr lang="ar-JO" sz="4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JO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SMART</a:t>
            </a:r>
            <a:r>
              <a:rPr lang="he-IL" sz="4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 – </a:t>
            </a:r>
            <a:r>
              <a:rPr lang="ar-AE" sz="4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تحديد أهدافٍ "ذكيّة"</a:t>
            </a:r>
            <a:br>
              <a:rPr lang="ar-JO" sz="3200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ar-JO" sz="3200" dirty="0">
                <a:solidFill>
                  <a:prstClr val="black"/>
                </a:solidFill>
                <a:latin typeface="Calibri" panose="020F0502020204030204" pitchFamily="34" charset="0"/>
              </a:rPr>
              <a:t>البعيد هو القريب الجديد!</a:t>
            </a:r>
            <a:br>
              <a:rPr lang="he-IL" sz="3200" b="1" cap="none" spc="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sym typeface="Varela Round"/>
              </a:rPr>
            </a:br>
            <a:b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he-IL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712" y="190735"/>
            <a:ext cx="7762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מלבן 5"/>
          <p:cNvSpPr/>
          <p:nvPr/>
        </p:nvSpPr>
        <p:spPr>
          <a:xfrm>
            <a:off x="3728864" y="879410"/>
            <a:ext cx="21419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000" b="1" dirty="0">
                <a:solidFill>
                  <a:prstClr val="black"/>
                </a:solidFill>
              </a:rPr>
              <a:t>משרד החינוך</a:t>
            </a:r>
          </a:p>
          <a:p>
            <a:pPr algn="ctr"/>
            <a:r>
              <a:rPr lang="he-IL" sz="1000" b="1" dirty="0" err="1">
                <a:solidFill>
                  <a:prstClr val="black"/>
                </a:solidFill>
              </a:rPr>
              <a:t>מינהל</a:t>
            </a:r>
            <a:r>
              <a:rPr lang="he-IL" sz="1000" b="1" dirty="0">
                <a:solidFill>
                  <a:prstClr val="black"/>
                </a:solidFill>
              </a:rPr>
              <a:t> פדגוגי</a:t>
            </a:r>
            <a:endParaRPr lang="en-US" sz="1000" dirty="0">
              <a:solidFill>
                <a:prstClr val="black"/>
              </a:solidFill>
            </a:endParaRPr>
          </a:p>
          <a:p>
            <a:pPr algn="ctr"/>
            <a:r>
              <a:rPr lang="he-IL" sz="1000" b="1" dirty="0">
                <a:solidFill>
                  <a:prstClr val="black"/>
                </a:solidFill>
              </a:rPr>
              <a:t>אגף בכיר שירות פסיכולוגי ייעוצי</a:t>
            </a:r>
          </a:p>
        </p:txBody>
      </p:sp>
      <p:pic>
        <p:nvPicPr>
          <p:cNvPr id="1026" name="Picture 2" descr="Heart, Love, Keyboard, Enter, Button, Computer, Lapto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41" y="4275046"/>
            <a:ext cx="3886576" cy="258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01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990005"/>
            <a:ext cx="11210524" cy="4512148"/>
          </a:xfrm>
        </p:spPr>
        <p:txBody>
          <a:bodyPr>
            <a:noAutofit/>
          </a:bodyPr>
          <a:lstStyle/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he-IL" sz="4000" dirty="0">
              <a:solidFill>
                <a:srgbClr val="000000"/>
              </a:solidFill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درس مهارات حياتيّة عن بُعد يمنحنا الشّعور بالقرب</a:t>
            </a:r>
            <a:r>
              <a:rPr lang="he-IL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نهج حياة جديد – كيف تتدبّرون الأمور خلاله ؟ </a:t>
            </a:r>
            <a:endParaRPr lang="he-IL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ar-JO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جميعنا نملك مهارات حياتيّة : </a:t>
            </a:r>
            <a:r>
              <a:rPr lang="he-IL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JO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قِوى وقُدرات كامنة في داخلنا </a:t>
            </a: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ar-JO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ar-JO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ar-JO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هيّا بنا ننطلق!!</a:t>
            </a:r>
            <a:endParaRPr lang="he-IL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accent6">
                  <a:lumMod val="75000"/>
                </a:schemeClr>
              </a:buClr>
              <a:buNone/>
            </a:pPr>
            <a:endParaRPr lang="he-IL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</a:pPr>
            <a:endParaRPr lang="he-IL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4000" dirty="0"/>
          </a:p>
          <a:p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50730" y="355847"/>
            <a:ext cx="11498892" cy="1054394"/>
          </a:xfrm>
        </p:spPr>
        <p:txBody>
          <a:bodyPr/>
          <a:lstStyle/>
          <a:p>
            <a:r>
              <a:rPr lang="ar-JO" sz="4800" dirty="0">
                <a:solidFill>
                  <a:schemeClr val="tx1"/>
                </a:solidFill>
                <a:latin typeface="Calibri" panose="020F0502020204030204" pitchFamily="34" charset="0"/>
              </a:rPr>
              <a:t>لحظة قبل أن نبدأ...</a:t>
            </a:r>
            <a:endParaRPr lang="he-IL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36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chemeClr val="tx1"/>
                </a:solidFill>
                <a:latin typeface="Calibri" panose="020F0502020204030204" pitchFamily="34" charset="0"/>
              </a:rPr>
              <a:t>قوانين سترافقنا خلال دروس المهارات الحياتيّة </a:t>
            </a:r>
            <a:endParaRPr lang="he-IL" sz="4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579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Clr>
                <a:schemeClr val="accent1">
                  <a:lumMod val="50000"/>
                </a:schemeClr>
              </a:buClr>
              <a:buNone/>
            </a:pPr>
            <a:endParaRPr lang="he-IL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يوصى بترسيخ بعض القوانين كقاعدة لخلق حيّز محميّ للحوار, يُتيح الإصغاء والمُشاركة المُحتَرِمة الفعّالة . </a:t>
            </a:r>
          </a:p>
          <a:p>
            <a:pPr marL="4572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مثال : </a:t>
            </a:r>
            <a:endParaRPr lang="he-I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ar-J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نجري حواراً مريحاً مُحتَرِماً, يُتيح خلق حيّز يُمكننا فيه المُشاركة بمضامين شخصيّة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chemeClr val="accent1">
                  <a:lumMod val="50000"/>
                </a:schemeClr>
              </a:buClr>
            </a:pPr>
            <a:r>
              <a:rPr lang="ar-J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يُفصَحُ عنه في الدّرس هو مُلك لأصحابه, لا يحقّ لنا نشره أو نقلُه, احترام الخصوصيّة يُشعرنا جميعاً بالأمان. 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chemeClr val="accent1">
                  <a:lumMod val="50000"/>
                </a:schemeClr>
              </a:buClr>
            </a:pPr>
            <a:r>
              <a:rPr lang="ar-J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لكلٍّ منّا حقّ اختيار المُشاركة بالحوار .</a:t>
            </a:r>
          </a:p>
          <a:p>
            <a:pPr lvl="0">
              <a:buClr>
                <a:schemeClr val="accent1">
                  <a:lumMod val="50000"/>
                </a:schemeClr>
              </a:buClr>
            </a:pPr>
            <a:r>
              <a:rPr lang="ar-J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يمكنني أن أتنازل عن دوري في الكلام , ويجوز لي أن أطلبه في حال ندمتُ على تنازلي. 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1">
                  <a:lumMod val="50000"/>
                </a:schemeClr>
              </a:buClr>
            </a:pPr>
            <a:endParaRPr lang="he-IL" altLang="he-IL" sz="3000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5" name="Picture 5" descr="Rock, Art, Craft, Holding Hands, Te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63051"/>
            <a:ext cx="1606550" cy="114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33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Google Shape;84998;p1"/>
          <p:cNvSpPr txBox="1">
            <a:spLocks noGrp="1"/>
          </p:cNvSpPr>
          <p:nvPr>
            <p:ph type="title"/>
          </p:nvPr>
        </p:nvSpPr>
        <p:spPr>
          <a:xfrm>
            <a:off x="508000" y="355847"/>
            <a:ext cx="111750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alibri"/>
              <a:buNone/>
            </a:pPr>
            <a:r>
              <a:rPr lang="ar-JO" sz="4400" dirty="0">
                <a:solidFill>
                  <a:schemeClr val="tx1"/>
                </a:solidFill>
                <a:latin typeface="Calibri"/>
                <a:ea typeface="Calibri"/>
                <a:sym typeface="Calibri"/>
              </a:rPr>
              <a:t>قوانين للتّصرف في حيّز</a:t>
            </a:r>
            <a:r>
              <a:rPr lang="ar-LB" sz="4400" dirty="0">
                <a:solidFill>
                  <a:schemeClr val="tx1"/>
                </a:solidFill>
                <a:latin typeface="Calibri"/>
                <a:ea typeface="Calibri"/>
                <a:sym typeface="Calibri"/>
              </a:rPr>
              <a:t> </a:t>
            </a:r>
            <a:r>
              <a:rPr lang="ar-LB" sz="4400" b="1" dirty="0">
                <a:solidFill>
                  <a:schemeClr val="tx1"/>
                </a:solidFill>
                <a:latin typeface="Calibri"/>
                <a:ea typeface="Calibri"/>
                <a:sym typeface="Calibri"/>
              </a:rPr>
              <a:t>ال-</a:t>
            </a:r>
            <a:r>
              <a:rPr lang="ar-JO" sz="4400" b="1" dirty="0">
                <a:solidFill>
                  <a:schemeClr val="tx1"/>
                </a:solidFill>
                <a:latin typeface="Calibri"/>
                <a:ea typeface="Calibri"/>
                <a:sym typeface="Calibri"/>
              </a:rPr>
              <a:t> ZOOM</a:t>
            </a:r>
            <a:br>
              <a:rPr lang="ar-JO" sz="4000" dirty="0">
                <a:solidFill>
                  <a:srgbClr val="008080"/>
                </a:solidFill>
              </a:rPr>
            </a:br>
            <a:endParaRPr sz="4000" dirty="0">
              <a:solidFill>
                <a:srgbClr val="008080"/>
              </a:solidFill>
            </a:endParaRPr>
          </a:p>
        </p:txBody>
      </p:sp>
      <p:sp>
        <p:nvSpPr>
          <p:cNvPr id="84999" name="Google Shape;84999;p1"/>
          <p:cNvSpPr txBox="1">
            <a:spLocks noGrp="1"/>
          </p:cNvSpPr>
          <p:nvPr>
            <p:ph type="body" idx="1"/>
          </p:nvPr>
        </p:nvSpPr>
        <p:spPr>
          <a:xfrm>
            <a:off x="275573" y="1990003"/>
            <a:ext cx="11636700" cy="47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28600" algn="r" rtl="1">
              <a:spcBef>
                <a:spcPts val="0"/>
              </a:spcBef>
              <a:spcAft>
                <a:spcPts val="0"/>
              </a:spcAft>
              <a:buClr>
                <a:srgbClr val="0F6F80"/>
              </a:buClr>
              <a:buSzPts val="2500"/>
              <a:buChar char="◼"/>
            </a:pPr>
            <a:r>
              <a:rPr lang="ar-JO" sz="25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</a:t>
            </a: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نختار مكاناً هادئًا.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ندخلُ إلى الدّرسِ بهندامٍ لائقٍ .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عند الانضمام للدّرس نكتب اسمنا الشخصيّ والحرفَ الأول من اسم عائلتنا.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مهمّ فتح الكاميرا، والتّأكد من اغلاق سمّاعة الصّوت.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المعلّم\ة  هو الّذي يعطي حقّ الكلام ، ويفتح السّماعة لمن يرغب بالمشاركة بالكلام.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74320" lvl="0" indent="-2286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Char char="◼"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عندما نرغبُ بالرّد على ما يُقال, نطلبُ ذلك برفعِ الإصبع 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0" indent="-7620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None/>
            </a:pP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" lvl="0" indent="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None/>
            </a:pPr>
            <a:r>
              <a:rPr lang="ar-JO" sz="2400" dirty="0">
                <a:solidFill>
                  <a:srgbClr val="0C0C0C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المزيد من الاقتراحات تجدونها ّفي المُرشد لخلق مُناخٍ صفيّ آمن ومحميّ في الحيّز الافتراضيّ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lvl="0" indent="0" algn="r" rtl="1">
              <a:spcBef>
                <a:spcPts val="480"/>
              </a:spcBef>
              <a:spcAft>
                <a:spcPts val="0"/>
              </a:spcAft>
              <a:buClr>
                <a:srgbClr val="0F6F80"/>
              </a:buClr>
              <a:buSzPts val="2400"/>
              <a:buNone/>
            </a:pPr>
            <a:r>
              <a:rPr lang="ar-JO" sz="2400" u="sng" dirty="0">
                <a:solidFill>
                  <a:schemeClr val="hlin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  <a:hlinkClick r:id="rId3"/>
              </a:rPr>
              <a:t>مُرشد لخلق مناخ صفّي آمن في الحيّز الرقمي </a:t>
            </a:r>
            <a:r>
              <a:rPr lang="ar-JO" sz="2400" u="sng" dirty="0" err="1">
                <a:solidFill>
                  <a:schemeClr val="hlin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  <a:hlinkClick r:id="rId3"/>
              </a:rPr>
              <a:t>أيصا</a:t>
            </a:r>
            <a:endParaRPr sz="2400" dirty="0">
              <a:solidFill>
                <a:srgbClr val="0C0C0C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5000" name="Google Shape;85000;p1" descr="Rock, Art, Craft, Holding Hands, Tea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1417" y="269240"/>
            <a:ext cx="1606550" cy="1141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792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990005"/>
            <a:ext cx="11210524" cy="3733462"/>
          </a:xfrm>
        </p:spPr>
        <p:txBody>
          <a:bodyPr>
            <a:noAutofit/>
          </a:bodyPr>
          <a:lstStyle/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he-IL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4000" dirty="0"/>
          </a:p>
          <a:p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800" dirty="0">
                <a:solidFill>
                  <a:schemeClr val="tx1"/>
                </a:solidFill>
                <a:latin typeface="Calibri" panose="020F0502020204030204" pitchFamily="34" charset="0"/>
              </a:rPr>
              <a:t>اعتماد الأسئلة المُوَجِّهة </a:t>
            </a:r>
            <a:endParaRPr lang="he-IL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3923" y="1652071"/>
            <a:ext cx="2459090" cy="263588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5048" y="1652071"/>
            <a:ext cx="2440916" cy="261640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474" y="1652071"/>
            <a:ext cx="2440916" cy="26164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533594" y="2286226"/>
            <a:ext cx="146845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1600" dirty="0">
                <a:latin typeface="Arial" panose="020B0604020202020204" pitchFamily="34" charset="0"/>
                <a:cs typeface="Arial" panose="020B0604020202020204" pitchFamily="34" charset="0"/>
              </a:rPr>
              <a:t>ما هي الفكرة الأولى الّتي راودتكَ عندما استيقظت اليوم</a:t>
            </a:r>
            <a:r>
              <a:rPr lang="he-IL" sz="1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00650" y="2425240"/>
            <a:ext cx="13988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LB" dirty="0">
                <a:latin typeface="Arial" panose="020B0604020202020204" pitchFamily="34" charset="0"/>
                <a:cs typeface="Arial" panose="020B0604020202020204" pitchFamily="34" charset="0"/>
              </a:rPr>
              <a:t>ماذا تعلّمت خلال الأسبوع الأخير؟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4442" y="2384598"/>
            <a:ext cx="146845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dirty="0">
                <a:latin typeface="Arial" panose="020B0604020202020204" pitchFamily="34" charset="0"/>
                <a:cs typeface="Arial" panose="020B0604020202020204" pitchFamily="34" charset="0"/>
              </a:rPr>
              <a:t>لأيّ أمرٍ ستُكرّس جهودك اليوم</a:t>
            </a:r>
            <a:r>
              <a:rPr lang="he-IL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ctr"/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77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653436"/>
            <a:ext cx="11210524" cy="4848717"/>
          </a:xfrm>
        </p:spPr>
        <p:txBody>
          <a:bodyPr>
            <a:noAutofit/>
          </a:bodyPr>
          <a:lstStyle/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بداية الدّرس نطلب من الطّلاب إحضار اللّوازم المطلوبة، حسب اختيارهم. </a:t>
            </a: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نعطي دقيقتين من الزّمن مُهلةً لإحضار اللّوازم.</a:t>
            </a:r>
            <a:endParaRPr lang="he-IL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he-IL" sz="1400" dirty="0">
              <a:solidFill>
                <a:srgbClr val="000000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4000" dirty="0"/>
          </a:p>
          <a:p>
            <a:pPr marL="45720" indent="0">
              <a:buNone/>
            </a:pPr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5400" dirty="0">
                <a:solidFill>
                  <a:schemeClr val="tx1"/>
                </a:solidFill>
                <a:latin typeface="Calibri" panose="020F0502020204030204" pitchFamily="34" charset="0"/>
              </a:rPr>
              <a:t>ماذا نُحضر للدّرس ؟ </a:t>
            </a:r>
            <a:endParaRPr lang="he-IL" sz="5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 descr="Vector Notepad, Notepad, 5X8 Notepad, Note, Paper, 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909" y="4199467"/>
            <a:ext cx="1206500" cy="16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reen, Art, Wood, Sharp, Pencil, Group, Blue, Colorfu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330" y="4199466"/>
            <a:ext cx="2688497" cy="178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raser, Pencil, Office, Group, Supplies, Paper, Whi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327" y="4427801"/>
            <a:ext cx="2344921" cy="155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30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773382"/>
            <a:ext cx="11210524" cy="4728771"/>
          </a:xfrm>
        </p:spPr>
        <p:txBody>
          <a:bodyPr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2200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r>
              <a:rPr lang="he-IL" sz="2200" spc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ar-JO" sz="3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مهارة وضع الأهداف وطرائق لتحقيقها .</a:t>
            </a:r>
            <a:endParaRPr lang="he-IL" sz="32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32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r>
              <a:rPr lang="ar-AE" sz="3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ar-AE" sz="3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نموذج “</a:t>
            </a:r>
            <a:r>
              <a:rPr lang="en-US" sz="3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”SMART، </a:t>
            </a:r>
            <a:r>
              <a:rPr lang="ar-AE" sz="3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وهو نموذج مِن عالم إدارة الأعمال نقوم مِن خلاله بتحديد هدفٍ أو حلم ثمّ نحقّقه</a:t>
            </a:r>
            <a:r>
              <a:rPr lang="ar-JO" sz="3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e-I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800" dirty="0">
                <a:solidFill>
                  <a:schemeClr val="tx1"/>
                </a:solidFill>
                <a:latin typeface="Calibri" panose="020F0502020204030204" pitchFamily="34" charset="0"/>
              </a:rPr>
              <a:t>ماذا سنتعلّم اليوم ؟</a:t>
            </a:r>
            <a:endParaRPr lang="he-IL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520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719071"/>
            <a:ext cx="11607451" cy="4969828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Tx/>
              <a:buNone/>
            </a:pPr>
            <a:r>
              <a:rPr lang="ar-AE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تأمّلوا الصورتين. ما الأفكار والمشاعر الّتي تراودكم؟ </a:t>
            </a:r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ar-AE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توافقون على ما كُتِب بالإنجليزيّة: "عيشوا أحلامكم"؟ لماذا؟</a:t>
            </a:r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ar-AE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اكتبوا إجاباتكم في الدفتر</a:t>
            </a:r>
            <a:r>
              <a:rPr lang="ar-JO" sz="24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lvl="0" indent="0">
              <a:spcBef>
                <a:spcPts val="0"/>
              </a:spcBef>
              <a:buClrTx/>
              <a:buNone/>
            </a:pPr>
            <a:endParaRPr lang="ar-JO" sz="2800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buClrTx/>
              <a:buNone/>
            </a:pPr>
            <a:endParaRPr lang="ar-JO" sz="2800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buClrTx/>
              <a:buNone/>
            </a:pPr>
            <a:endParaRPr lang="ar-JO" sz="2800" spc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50000"/>
                </a:schemeClr>
              </a:buClr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404252" cy="105439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تجربة  فرديّة </a:t>
            </a:r>
            <a:endParaRPr lang="he-IL" sz="4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DD0DC7C-F7C9-4C5C-943A-187F90FBB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964" y="3429000"/>
            <a:ext cx="4773582" cy="2749534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D78A7F48-7244-4E74-8467-61F20CE07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809" y="3429000"/>
            <a:ext cx="4419983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7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7927" y="1719071"/>
            <a:ext cx="11295086" cy="4783082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ar-AE" sz="2400" b="1" spc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معطيات..</a:t>
            </a:r>
            <a:endParaRPr lang="ar-JO" sz="2400" b="1" spc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0" indent="-514350">
              <a:lnSpc>
                <a:spcPct val="150000"/>
              </a:lnSpc>
              <a:spcBef>
                <a:spcPts val="800"/>
              </a:spcBef>
              <a:buClr>
                <a:srgbClr val="000000"/>
              </a:buClr>
              <a:buSzPts val="3600"/>
              <a:buFont typeface="Calibri"/>
              <a:buAutoNum type="arabicPeriod"/>
            </a:pP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أظهرت نتائج الأبحاث أنّ ما يقارب %90 مِن الأشخاص يعلمون ما لا يريدون، </a:t>
            </a:r>
            <a:r>
              <a:rPr lang="ar-SA" sz="2400" b="1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ولكنّهم يستصعبون ذِكْر 3 أمور واضحة يودّون أنْ تحصل لهم خلال هذه السنة</a:t>
            </a: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 </a:t>
            </a:r>
          </a:p>
          <a:p>
            <a:pPr marL="742950" lvl="0" indent="-514350">
              <a:lnSpc>
                <a:spcPct val="150000"/>
              </a:lnSpc>
              <a:spcBef>
                <a:spcPts val="800"/>
              </a:spcBef>
              <a:buClr>
                <a:srgbClr val="000000"/>
              </a:buClr>
              <a:buSzPts val="3600"/>
              <a:buFont typeface="Calibri"/>
              <a:buAutoNum type="arabicPeriod"/>
            </a:pP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أظهرَتْ نتائج الأبحاث الّتي تمحوَرت حَوْل ما يجعل الأشخاص ناجحين ومؤثّرين في مجالهم أنّ </a:t>
            </a:r>
            <a:r>
              <a:rPr lang="ar-SA" sz="2400" b="1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هؤلاء</a:t>
            </a: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ar-SA" sz="2400" b="1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الأشخاص يستطيعون أنْ يحدّدوا لأنفسهم أهدافًا بشكل ناجع ودقيق</a:t>
            </a: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 </a:t>
            </a:r>
          </a:p>
          <a:p>
            <a:pPr marL="742950" lvl="0" indent="-514350">
              <a:lnSpc>
                <a:spcPct val="150000"/>
              </a:lnSpc>
              <a:spcBef>
                <a:spcPts val="800"/>
              </a:spcBef>
              <a:buClr>
                <a:srgbClr val="000000"/>
              </a:buClr>
              <a:buSzPts val="3600"/>
              <a:buFont typeface="Calibri"/>
              <a:buAutoNum type="arabicPeriod"/>
            </a:pP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نحن جميعًا نحدّد لأنفسنا أهدافًا "كبيرة"، كال</a:t>
            </a:r>
            <a:r>
              <a:rPr lang="ar-JO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إ</a:t>
            </a: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لتحاق بالجامعة أو الحصول على عملٍ مرموق. هناك أهداف "صغيرة" أيضًا نحدّدها لأنفسنا، </a:t>
            </a:r>
            <a:r>
              <a:rPr lang="ar-SA" sz="2400" kern="0" spc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كالن</a:t>
            </a:r>
            <a:r>
              <a:rPr lang="ar-JO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ّ</a:t>
            </a: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جاح في الامتحان أو مواصلة الت</a:t>
            </a:r>
            <a:r>
              <a:rPr lang="ar-JO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ّ</a:t>
            </a: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مارين الرياضيّة الّتي نقوم بها. ما يميّز الأهداف الّتي ينجح الأشخاص في تحقيقها هو </a:t>
            </a:r>
            <a:r>
              <a:rPr lang="ar-SA" sz="2400" b="1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أنّها محدَّدة بشكل ناجع ودقيق</a:t>
            </a:r>
            <a:r>
              <a:rPr lang="ar-SA" sz="2400" kern="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    </a:t>
            </a:r>
          </a:p>
          <a:p>
            <a:pPr marL="45720" indent="0">
              <a:lnSpc>
                <a:spcPct val="150000"/>
              </a:lnSpc>
              <a:buNone/>
            </a:pPr>
            <a:endParaRPr lang="he-IL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لحظة , نحنُ نتعلّم !</a:t>
            </a:r>
            <a:endParaRPr lang="he-IL" sz="4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008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0"/>
            <a:ext cx="12192001" cy="6858000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8A4ACB-8C34-48CD-B145-1EDF6CD3D017}"/>
              </a:ext>
            </a:extLst>
          </p:cNvPr>
          <p:cNvSpPr txBox="1">
            <a:spLocks/>
          </p:cNvSpPr>
          <p:nvPr/>
        </p:nvSpPr>
        <p:spPr>
          <a:xfrm rot="21031857">
            <a:off x="539841" y="1181894"/>
            <a:ext cx="7954340" cy="4925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0">
              <a:spcBef>
                <a:spcPts val="0"/>
              </a:spcBef>
              <a:buClr>
                <a:srgbClr val="000000"/>
              </a:buClr>
            </a:pPr>
            <a:r>
              <a:rPr lang="ar-JO" sz="48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"</a:t>
            </a:r>
            <a:r>
              <a:rPr lang="ar-SA" sz="48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الحُلْم الذي يحُدَّد له تاريخ</a:t>
            </a:r>
            <a:r>
              <a:rPr lang="he-IL" sz="48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ar-SA" sz="48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يتحوّل إلى هدف</a:t>
            </a:r>
            <a:r>
              <a:rPr lang="ar-SA" sz="48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الهدف الذي يُفَصَّل إلى خطوات </a:t>
            </a:r>
            <a:r>
              <a:rPr lang="ar-SA" sz="48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يتحوّل إلى خطّة</a:t>
            </a:r>
            <a:r>
              <a:rPr lang="ar-SA" sz="48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الخطّة الّتي تستند إلى الأفعال </a:t>
            </a:r>
            <a:r>
              <a:rPr lang="ar-SA" sz="48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تحقّق أحلامكم</a:t>
            </a:r>
            <a:r>
              <a:rPr lang="ar-SA" sz="48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“</a:t>
            </a:r>
            <a:r>
              <a:rPr lang="ar-JO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lang="en-US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ctr" rtl="0">
              <a:spcBef>
                <a:spcPts val="0"/>
              </a:spcBef>
              <a:buClr>
                <a:srgbClr val="000000"/>
              </a:buClr>
            </a:pPr>
            <a:r>
              <a:rPr lang="ar-SA" sz="54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54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endParaRPr lang="ar-SA" sz="5400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l" rtl="0">
              <a:spcBef>
                <a:spcPts val="0"/>
              </a:spcBef>
              <a:buClr>
                <a:srgbClr val="000000"/>
              </a:buClr>
            </a:pPr>
            <a:r>
              <a:rPr lang="ar-SA" sz="5400" kern="0" dirty="0">
                <a:solidFill>
                  <a:schemeClr val="tx1"/>
                </a:solidFill>
                <a:latin typeface="Arial"/>
                <a:cs typeface="Arial"/>
                <a:sym typeface="Arial"/>
              </a:rPr>
              <a:t>(ج. س. ريد)</a:t>
            </a:r>
            <a:r>
              <a:rPr lang="en-US" sz="5400" kern="0" dirty="0">
                <a:solidFill>
                  <a:schemeClr val="tx1"/>
                </a:solidFill>
                <a:latin typeface="Arial"/>
                <a:cs typeface="Arial"/>
                <a:sym typeface="Arial"/>
              </a:rPr>
              <a:t>             </a:t>
            </a:r>
            <a:endParaRPr lang="x-none" sz="5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762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7927" y="1719071"/>
            <a:ext cx="11330596" cy="4783082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ar-SA" sz="2800" b="1" kern="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endParaRPr lang="en-US" sz="2800" b="1" kern="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lvl="0" indent="0" algn="ctr">
              <a:spcBef>
                <a:spcPts val="0"/>
              </a:spcBef>
              <a:buClr>
                <a:srgbClr val="000000"/>
              </a:buClr>
              <a:buSzPts val="1100"/>
              <a:buNone/>
              <a:defRPr/>
            </a:pP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كي نحوّل حلمًا إلى هدفٍ مُحقَّق يجب أنْ نحدّده </a:t>
            </a:r>
            <a:r>
              <a:rPr lang="ar-SA" sz="3200" b="1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بفترة</a:t>
            </a:r>
            <a:r>
              <a:rPr lang="he-IL" sz="3200" b="1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3200" b="1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زمنيّة، وأنْ</a:t>
            </a: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3200" b="1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نتّخذ خطوات محدّدة تهدف إلى تحقيقه</a:t>
            </a: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endParaRPr lang="he-IL" sz="3200" kern="0" spc="0" dirty="0">
              <a:solidFill>
                <a:srgbClr val="42424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rtl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3600" kern="0" spc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</a:t>
            </a:r>
            <a:endParaRPr lang="he-IL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SA" sz="4000" kern="0" spc="0" dirty="0">
                <a:solidFill>
                  <a:prstClr val="black"/>
                </a:solidFill>
                <a:latin typeface="David" panose="020E0502060401010101" pitchFamily="34" charset="-79"/>
                <a:cs typeface="Calibri"/>
                <a:sym typeface="Calibri"/>
              </a:rPr>
              <a:t> </a:t>
            </a:r>
            <a:r>
              <a:rPr lang="ar-AE" sz="40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ماذا نتعلّم مِن هذه الجُملة؟</a:t>
            </a:r>
            <a:endParaRPr lang="he-IL" sz="40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980">
            <a:off x="1095863" y="4164993"/>
            <a:ext cx="1463040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2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7999" y="1719071"/>
            <a:ext cx="11210524" cy="254812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rgbClr val="000000"/>
              </a:buClr>
              <a:buSzPts val="1100"/>
              <a:buNone/>
              <a:defRPr/>
            </a:pPr>
            <a:r>
              <a:rPr lang="ar-SA" sz="32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تخيّلوا أنفسكم </a:t>
            </a:r>
            <a:r>
              <a:rPr lang="ar-SA" sz="3200" u="sng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بَعْد شهْر</a:t>
            </a:r>
            <a:r>
              <a:rPr lang="ar-SA" sz="32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، </a:t>
            </a:r>
            <a:r>
              <a:rPr lang="ar-SA" sz="3200" u="sng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وبَعْد 3 أشهر</a:t>
            </a:r>
            <a:r>
              <a:rPr lang="ar-SA" sz="32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، </a:t>
            </a:r>
            <a:r>
              <a:rPr lang="ar-SA" sz="3200" u="sng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وبَعْد سنة </a:t>
            </a:r>
            <a:endParaRPr lang="he-IL" sz="3200" u="sng" kern="0" spc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indent="0">
              <a:lnSpc>
                <a:spcPct val="150000"/>
              </a:lnSpc>
              <a:buClr>
                <a:srgbClr val="000000"/>
              </a:buClr>
              <a:buSzPts val="1100"/>
              <a:buNone/>
              <a:defRPr/>
            </a:pPr>
            <a:r>
              <a:rPr lang="ar-LB" sz="28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أ</a:t>
            </a:r>
            <a:r>
              <a:rPr lang="ar-SA" sz="28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كتبوا في دفاتركم 3 أمور تودّون أنْ تحقّقوها في هذه المواعيد- أمْر واحد في كُلّ موعد.</a:t>
            </a:r>
            <a:r>
              <a:rPr lang="he-IL" sz="2800" dirty="0">
                <a:solidFill>
                  <a:srgbClr val="000000"/>
                </a:solidFill>
                <a:sym typeface="Arial"/>
              </a:rPr>
              <a:t>. </a:t>
            </a:r>
          </a:p>
          <a:p>
            <a:endParaRPr lang="he-IL" sz="2800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800" b="1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صورة مِن المستقبل</a:t>
            </a:r>
            <a:endParaRPr lang="he-IL" sz="4800" dirty="0">
              <a:solidFill>
                <a:schemeClr val="tx1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1" b="6290"/>
          <a:stretch/>
        </p:blipFill>
        <p:spPr>
          <a:xfrm>
            <a:off x="3532399" y="3442947"/>
            <a:ext cx="5126213" cy="3110081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7247535" y="4166991"/>
            <a:ext cx="13320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LB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arela Round" panose="00000500000000000000" pitchFamily="2" charset="-79"/>
              </a:rPr>
              <a:t>بعد شهر</a:t>
            </a:r>
            <a:endParaRPr lang="he-IL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arela Round" panose="00000500000000000000" pitchFamily="2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3860800" y="4166991"/>
            <a:ext cx="1095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LB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arela Round" panose="00000500000000000000" pitchFamily="2" charset="-79"/>
              </a:rPr>
              <a:t>بعد سنة</a:t>
            </a:r>
            <a:endParaRPr lang="he-IL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arela Round" panose="00000500000000000000" pitchFamily="2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5435928" y="3982324"/>
            <a:ext cx="13546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LB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arela Round" panose="00000500000000000000" pitchFamily="2" charset="-79"/>
                <a:cs typeface="+mj-cs"/>
              </a:rPr>
              <a:t>بعد 3 اشهر</a:t>
            </a:r>
            <a:endParaRPr lang="he-IL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arela Round" panose="00000500000000000000" pitchFamily="2" charset="-79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3491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L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تأمّلوا ما كتبتم – سجّلوا في دفاتركم:</a:t>
            </a:r>
          </a:p>
          <a:p>
            <a:r>
              <a:rPr lang="ar-L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 أي مشاعر </a:t>
            </a:r>
            <a:r>
              <a:rPr lang="ar-LB" sz="3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روادتكم</a:t>
            </a:r>
            <a:r>
              <a:rPr lang="ar-L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خلال كتابة الأشياء بالمواعيد الثلاثة؟</a:t>
            </a:r>
          </a:p>
          <a:p>
            <a:r>
              <a:rPr lang="ar-L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ماذا يجب أن تفعلوا لتحقيقها؟</a:t>
            </a:r>
            <a:endParaRPr lang="he-IL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لحظة نتأمّل</a:t>
            </a:r>
            <a:endParaRPr lang="he-IL" sz="4800" dirty="0">
              <a:solidFill>
                <a:schemeClr val="tx1"/>
              </a:solidFill>
            </a:endParaRPr>
          </a:p>
        </p:txBody>
      </p:sp>
      <p:sp>
        <p:nvSpPr>
          <p:cNvPr id="4" name="חץ ימינה 3"/>
          <p:cNvSpPr/>
          <p:nvPr/>
        </p:nvSpPr>
        <p:spPr>
          <a:xfrm flipH="1">
            <a:off x="10915650" y="2457450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חץ ימינה 4"/>
          <p:cNvSpPr/>
          <p:nvPr/>
        </p:nvSpPr>
        <p:spPr>
          <a:xfrm flipH="1">
            <a:off x="10915650" y="3195829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4591050"/>
            <a:ext cx="2969343" cy="180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70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7927" y="1719071"/>
            <a:ext cx="11330596" cy="4783082"/>
          </a:xfrm>
        </p:spPr>
        <p:txBody>
          <a:bodyPr>
            <a:norm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3600" kern="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</a:t>
            </a:r>
            <a:endParaRPr lang="he-I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لحظة , نحنُ نتعلّم !</a:t>
            </a:r>
            <a:endParaRPr lang="he-IL" sz="4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9463CD5-14E4-4BC3-8B57-ABEA0A27DE1B}"/>
              </a:ext>
            </a:extLst>
          </p:cNvPr>
          <p:cNvGrpSpPr/>
          <p:nvPr/>
        </p:nvGrpSpPr>
        <p:grpSpPr>
          <a:xfrm>
            <a:off x="508000" y="1410241"/>
            <a:ext cx="11776363" cy="5324447"/>
            <a:chOff x="226422" y="611893"/>
            <a:chExt cx="11552796" cy="6433480"/>
          </a:xfrm>
        </p:grpSpPr>
        <p:grpSp>
          <p:nvGrpSpPr>
            <p:cNvPr id="5" name="קבוצה 4">
              <a:extLst>
                <a:ext uri="{FF2B5EF4-FFF2-40B4-BE49-F238E27FC236}">
                  <a16:creationId xmlns:a16="http://schemas.microsoft.com/office/drawing/2014/main" id="{B6E8801D-14CE-4BD8-87E5-0F180520F003}"/>
                </a:ext>
              </a:extLst>
            </p:cNvPr>
            <p:cNvGrpSpPr/>
            <p:nvPr/>
          </p:nvGrpSpPr>
          <p:grpSpPr>
            <a:xfrm>
              <a:off x="226422" y="611893"/>
              <a:ext cx="11552796" cy="6433480"/>
              <a:chOff x="915758" y="892639"/>
              <a:chExt cx="10478324" cy="6182209"/>
            </a:xfrm>
          </p:grpSpPr>
          <p:pic>
            <p:nvPicPr>
              <p:cNvPr id="16" name="תמונה 15">
                <a:extLst>
                  <a:ext uri="{FF2B5EF4-FFF2-40B4-BE49-F238E27FC236}">
                    <a16:creationId xmlns:a16="http://schemas.microsoft.com/office/drawing/2014/main" id="{5C86D01C-7D30-4273-8907-27E43B4509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rgbClr val="EEECE1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15758" y="3117364"/>
                <a:ext cx="10478324" cy="3957484"/>
              </a:xfrm>
              <a:prstGeom prst="rect">
                <a:avLst/>
              </a:prstGeom>
            </p:spPr>
          </p:pic>
          <p:pic>
            <p:nvPicPr>
              <p:cNvPr id="17" name="תמונה 16">
                <a:extLst>
                  <a:ext uri="{FF2B5EF4-FFF2-40B4-BE49-F238E27FC236}">
                    <a16:creationId xmlns:a16="http://schemas.microsoft.com/office/drawing/2014/main" id="{80947347-5405-4E91-A1E3-5863DB0E8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42164" y="892639"/>
                <a:ext cx="10451918" cy="3812395"/>
              </a:xfrm>
              <a:prstGeom prst="rect">
                <a:avLst/>
              </a:prstGeom>
            </p:spPr>
          </p:pic>
        </p:grpSp>
        <p:sp>
          <p:nvSpPr>
            <p:cNvPr id="6" name="מלבן 5">
              <a:extLst>
                <a:ext uri="{FF2B5EF4-FFF2-40B4-BE49-F238E27FC236}">
                  <a16:creationId xmlns:a16="http://schemas.microsoft.com/office/drawing/2014/main" id="{33347BCD-51BB-4801-BAEA-6739F3EC9ED0}"/>
                </a:ext>
              </a:extLst>
            </p:cNvPr>
            <p:cNvSpPr/>
            <p:nvPr/>
          </p:nvSpPr>
          <p:spPr>
            <a:xfrm>
              <a:off x="9150882" y="722205"/>
              <a:ext cx="634061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מלבן 6">
              <a:extLst>
                <a:ext uri="{FF2B5EF4-FFF2-40B4-BE49-F238E27FC236}">
                  <a16:creationId xmlns:a16="http://schemas.microsoft.com/office/drawing/2014/main" id="{CF7DB382-3ACC-4DE6-A7D0-2C1EDC80062B}"/>
                </a:ext>
              </a:extLst>
            </p:cNvPr>
            <p:cNvSpPr/>
            <p:nvPr/>
          </p:nvSpPr>
          <p:spPr>
            <a:xfrm>
              <a:off x="9094269" y="1956467"/>
              <a:ext cx="747286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מלבן 7">
              <a:extLst>
                <a:ext uri="{FF2B5EF4-FFF2-40B4-BE49-F238E27FC236}">
                  <a16:creationId xmlns:a16="http://schemas.microsoft.com/office/drawing/2014/main" id="{6B8AFF6E-2785-4610-A7A5-C55C00255B86}"/>
                </a:ext>
              </a:extLst>
            </p:cNvPr>
            <p:cNvSpPr/>
            <p:nvPr/>
          </p:nvSpPr>
          <p:spPr>
            <a:xfrm>
              <a:off x="9047234" y="3190730"/>
              <a:ext cx="671802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מלבן 8">
              <a:extLst>
                <a:ext uri="{FF2B5EF4-FFF2-40B4-BE49-F238E27FC236}">
                  <a16:creationId xmlns:a16="http://schemas.microsoft.com/office/drawing/2014/main" id="{2C37415D-E89F-4D0C-8AEC-4709ACA5A688}"/>
                </a:ext>
              </a:extLst>
            </p:cNvPr>
            <p:cNvSpPr/>
            <p:nvPr/>
          </p:nvSpPr>
          <p:spPr>
            <a:xfrm>
              <a:off x="9051695" y="4443402"/>
              <a:ext cx="671803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מלבן 9">
              <a:extLst>
                <a:ext uri="{FF2B5EF4-FFF2-40B4-BE49-F238E27FC236}">
                  <a16:creationId xmlns:a16="http://schemas.microsoft.com/office/drawing/2014/main" id="{3C7232AB-A954-4FBE-870A-BA3160A2644C}"/>
                </a:ext>
              </a:extLst>
            </p:cNvPr>
            <p:cNvSpPr/>
            <p:nvPr/>
          </p:nvSpPr>
          <p:spPr>
            <a:xfrm>
              <a:off x="9097789" y="5736061"/>
              <a:ext cx="596320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מלבן 10">
              <a:extLst>
                <a:ext uri="{FF2B5EF4-FFF2-40B4-BE49-F238E27FC236}">
                  <a16:creationId xmlns:a16="http://schemas.microsoft.com/office/drawing/2014/main" id="{EC58B075-5B21-43AA-8F0A-E43A246DB0DB}"/>
                </a:ext>
              </a:extLst>
            </p:cNvPr>
            <p:cNvSpPr/>
            <p:nvPr/>
          </p:nvSpPr>
          <p:spPr>
            <a:xfrm>
              <a:off x="1626465" y="938309"/>
              <a:ext cx="6293744" cy="483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SPECIFIC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مُحدّد</a:t>
              </a:r>
              <a:r>
                <a:rPr kumimoji="0" lang="he-IL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أنْ يكون الهدف مُحدّدًا بدقّة قَدْر المستطاع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מלבן 11">
              <a:extLst>
                <a:ext uri="{FF2B5EF4-FFF2-40B4-BE49-F238E27FC236}">
                  <a16:creationId xmlns:a16="http://schemas.microsoft.com/office/drawing/2014/main" id="{28412241-D634-45B4-A3A1-A04D72320036}"/>
                </a:ext>
              </a:extLst>
            </p:cNvPr>
            <p:cNvSpPr/>
            <p:nvPr/>
          </p:nvSpPr>
          <p:spPr>
            <a:xfrm>
              <a:off x="2542324" y="2175600"/>
              <a:ext cx="5468144" cy="483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MEASURABLE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kumimoji="0" lang="ar-S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يمكن قياسه</a:t>
              </a:r>
              <a:r>
                <a:rPr kumimoji="0" lang="he-IL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قياس مدى تحقيقنا للهدف</a:t>
              </a:r>
              <a:endPara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מלבן 12">
              <a:extLst>
                <a:ext uri="{FF2B5EF4-FFF2-40B4-BE49-F238E27FC236}">
                  <a16:creationId xmlns:a16="http://schemas.microsoft.com/office/drawing/2014/main" id="{3DD167C4-C783-43B1-8FFC-5C3A78F48332}"/>
                </a:ext>
              </a:extLst>
            </p:cNvPr>
            <p:cNvSpPr/>
            <p:nvPr/>
          </p:nvSpPr>
          <p:spPr>
            <a:xfrm>
              <a:off x="874693" y="3124355"/>
              <a:ext cx="7213261" cy="1227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ATTAINABLE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في متناول اليد- </a:t>
              </a:r>
              <a:r>
                <a:rPr kumimoji="0" lang="ar-S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أنْ يكون الهدف في متناول اليد بالنّسبة لي، أيْ أنْ  أكون واقعيًّا حين أحدّده </a:t>
              </a: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AMBITIOUS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فيه طُموح</a:t>
              </a:r>
              <a:r>
                <a:rPr kumimoji="0" lang="he-IL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الهدف يجعلني أتقدّم نحو الأمام، ويدفعني قُدُمًا</a:t>
              </a:r>
              <a:endParaRPr kumimoji="0" lang="he-IL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מלבן 13">
              <a:extLst>
                <a:ext uri="{FF2B5EF4-FFF2-40B4-BE49-F238E27FC236}">
                  <a16:creationId xmlns:a16="http://schemas.microsoft.com/office/drawing/2014/main" id="{A67A81B4-977D-4A15-ACED-BC4FF8E3AA33}"/>
                </a:ext>
              </a:extLst>
            </p:cNvPr>
            <p:cNvSpPr/>
            <p:nvPr/>
          </p:nvSpPr>
          <p:spPr>
            <a:xfrm>
              <a:off x="1436537" y="4605026"/>
              <a:ext cx="6445438" cy="1227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RELEVANT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ذو صِلة وأهميّة</a:t>
              </a:r>
              <a:r>
                <a:rPr kumimoji="0" lang="he-IL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أنْ يكون الهدف مهمًّا وذا صِلة بحياتي</a:t>
              </a: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RESULT-ORIENTED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موجّه نحو تحقيق نتائج</a:t>
              </a:r>
              <a:r>
                <a:rPr kumimoji="0" lang="he-IL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Y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يحقّق نتيجة محدّدة وواضحة</a:t>
              </a: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מלבן 14">
              <a:extLst>
                <a:ext uri="{FF2B5EF4-FFF2-40B4-BE49-F238E27FC236}">
                  <a16:creationId xmlns:a16="http://schemas.microsoft.com/office/drawing/2014/main" id="{F9A0F7DC-A76A-4BA6-B87E-F4716A2AE7BF}"/>
                </a:ext>
              </a:extLst>
            </p:cNvPr>
            <p:cNvSpPr/>
            <p:nvPr/>
          </p:nvSpPr>
          <p:spPr>
            <a:xfrm>
              <a:off x="1247058" y="6081078"/>
              <a:ext cx="6572089" cy="483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TIME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</a:t>
              </a:r>
              <a:r>
                <a:rPr kumimoji="0" lang="ar-S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تحديد فترة زمنيّة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لتحقيق هذا الهدف</a:t>
              </a:r>
              <a:r>
                <a:rPr kumimoji="0" lang="ar-SY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، حيث أحدّد أنا موعد تحقيقه</a:t>
              </a:r>
              <a:endPara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259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>
            <a:extLst>
              <a:ext uri="{FF2B5EF4-FFF2-40B4-BE49-F238E27FC236}">
                <a16:creationId xmlns:a16="http://schemas.microsoft.com/office/drawing/2014/main" id="{BD5954DA-656A-49F2-9731-769B884A7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>
            <a:extLst>
              <a:ext uri="{FF2B5EF4-FFF2-40B4-BE49-F238E27FC236}">
                <a16:creationId xmlns:a16="http://schemas.microsoft.com/office/drawing/2014/main" id="{012B6BB0-0C9D-4A9C-8C8A-1CB3780AA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800" b="1" dirty="0">
                <a:solidFill>
                  <a:schemeClr val="tx1"/>
                </a:solidFill>
                <a:latin typeface="Arial" panose="020B0604020202020204" pitchFamily="34" charset="0"/>
              </a:rPr>
              <a:t>مثال لتطبيق نموذج  </a:t>
            </a:r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</a:rPr>
              <a:t> SMART</a:t>
            </a:r>
            <a:endParaRPr lang="he-IL" sz="4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703C126C-5E9E-41AF-A986-BED53275F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13" y="1452444"/>
            <a:ext cx="12144285" cy="540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38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ar-L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فكّروا بأهداف تودون تحقيقها في السنة القريبة!</a:t>
            </a:r>
            <a:endParaRPr lang="he-IL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أفكار للدّرس القادم</a:t>
            </a:r>
            <a:endParaRPr lang="he-I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LB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الذي تعلّمته بالدّرس ولم أعرفه من قبل؟</a:t>
            </a:r>
          </a:p>
          <a:p>
            <a:r>
              <a:rPr lang="ar-LB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الذي تعلّمته مجدّداً بالدّرس (أعرفه من قبل، وتعلّمته ثانيّة)؟</a:t>
            </a:r>
          </a:p>
          <a:p>
            <a:r>
              <a:rPr lang="ar-LB" sz="4000" dirty="0">
                <a:solidFill>
                  <a:schemeClr val="tx1"/>
                </a:solidFill>
              </a:rPr>
              <a:t>ممّا تفاجأت؟</a:t>
            </a:r>
          </a:p>
          <a:p>
            <a:r>
              <a:rPr lang="ar-LB" sz="4000" dirty="0">
                <a:solidFill>
                  <a:schemeClr val="tx1"/>
                </a:solidFill>
              </a:rPr>
              <a:t>ما الذي يُثيرُ فُضولي؟</a:t>
            </a:r>
          </a:p>
          <a:p>
            <a:endParaRPr lang="ar-LB" sz="4000" dirty="0">
              <a:solidFill>
                <a:schemeClr val="tx1"/>
              </a:solidFill>
            </a:endParaRPr>
          </a:p>
          <a:p>
            <a:endParaRPr lang="he-IL" sz="4000" dirty="0">
              <a:solidFill>
                <a:schemeClr val="tx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كيف كان الدّرس؟</a:t>
            </a:r>
            <a:endParaRPr lang="he-I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528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9410700" y="2057400"/>
            <a:ext cx="2571750" cy="2743200"/>
          </a:xfrm>
        </p:spPr>
        <p:txBody>
          <a:bodyPr>
            <a:noAutofit/>
          </a:bodyPr>
          <a:lstStyle/>
          <a:p>
            <a:pPr algn="ctr"/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درس مهارات حياتيّة تزامنيّ مُحَوسب</a:t>
            </a:r>
            <a:b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لص</a:t>
            </a:r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فوف</a:t>
            </a:r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 الع</a:t>
            </a:r>
            <a:r>
              <a:rPr lang="ar-LB" sz="28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وا</a:t>
            </a:r>
            <a:r>
              <a:rPr lang="ar-JO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ش</a:t>
            </a:r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ر- ثواني عشر</a:t>
            </a:r>
            <a:r>
              <a:rPr lang="he-IL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ar-LB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القسم الثّاني</a:t>
            </a:r>
            <a:endParaRPr lang="he-IL" sz="28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/>
            <a:br>
              <a:rPr lang="he-IL" sz="2800" b="1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endParaRPr lang="he-IL" sz="2800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60218" y="1433408"/>
            <a:ext cx="8551553" cy="2841637"/>
          </a:xfrm>
        </p:spPr>
        <p:txBody>
          <a:bodyPr/>
          <a:lstStyle/>
          <a:p>
            <a:pPr marL="342900" lvl="0" indent="-342900" algn="ctr">
              <a:spcBef>
                <a:spcPts val="0"/>
              </a:spcBef>
              <a:spcAft>
                <a:spcPts val="600"/>
              </a:spcAft>
              <a:buSzPts val="2800"/>
            </a:pPr>
            <a:br>
              <a:rPr lang="ar-JO" sz="4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JO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SMART</a:t>
            </a:r>
            <a:r>
              <a:rPr lang="he-IL" sz="4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 – </a:t>
            </a:r>
            <a:r>
              <a:rPr lang="ar-AE" sz="4000" b="1" cap="none" spc="0" dirty="0">
                <a:solidFill>
                  <a:schemeClr val="tx1"/>
                </a:solidFill>
                <a:latin typeface="Calibri" panose="020F0502020204030204" pitchFamily="34" charset="0"/>
              </a:rPr>
              <a:t>تحديد أهدافٍ "ذكيّة"</a:t>
            </a:r>
            <a:br>
              <a:rPr lang="ar-JO" sz="3200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ar-JO" sz="3200" dirty="0">
                <a:solidFill>
                  <a:prstClr val="black"/>
                </a:solidFill>
                <a:latin typeface="Calibri" panose="020F0502020204030204" pitchFamily="34" charset="0"/>
              </a:rPr>
              <a:t>البعيد هو القريب الجديد!</a:t>
            </a:r>
            <a:br>
              <a:rPr lang="he-IL" sz="3200" b="1" cap="none" spc="0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sym typeface="Varela Round"/>
              </a:rPr>
            </a:br>
            <a:b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he-IL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712" y="190735"/>
            <a:ext cx="7762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מלבן 5"/>
          <p:cNvSpPr/>
          <p:nvPr/>
        </p:nvSpPr>
        <p:spPr>
          <a:xfrm>
            <a:off x="3728864" y="879410"/>
            <a:ext cx="21419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000" b="1" dirty="0">
                <a:solidFill>
                  <a:prstClr val="black"/>
                </a:solidFill>
              </a:rPr>
              <a:t>משרד החינוך</a:t>
            </a:r>
          </a:p>
          <a:p>
            <a:pPr algn="ctr"/>
            <a:r>
              <a:rPr lang="he-IL" sz="1000" b="1" dirty="0" err="1">
                <a:solidFill>
                  <a:prstClr val="black"/>
                </a:solidFill>
              </a:rPr>
              <a:t>מינהל</a:t>
            </a:r>
            <a:r>
              <a:rPr lang="he-IL" sz="1000" b="1" dirty="0">
                <a:solidFill>
                  <a:prstClr val="black"/>
                </a:solidFill>
              </a:rPr>
              <a:t> פדגוגי</a:t>
            </a:r>
            <a:endParaRPr lang="en-US" sz="1000" dirty="0">
              <a:solidFill>
                <a:prstClr val="black"/>
              </a:solidFill>
            </a:endParaRPr>
          </a:p>
          <a:p>
            <a:pPr algn="ctr"/>
            <a:r>
              <a:rPr lang="he-IL" sz="1000" b="1" dirty="0">
                <a:solidFill>
                  <a:prstClr val="black"/>
                </a:solidFill>
              </a:rPr>
              <a:t>אגף בכיר שירות פסיכולוגי ייעוצי</a:t>
            </a:r>
          </a:p>
        </p:txBody>
      </p:sp>
      <p:pic>
        <p:nvPicPr>
          <p:cNvPr id="1026" name="Picture 2" descr="Heart, Love, Keyboard, Enter, Button, Computer, Lapto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41" y="4275046"/>
            <a:ext cx="3886576" cy="258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352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990005"/>
            <a:ext cx="11210524" cy="3733462"/>
          </a:xfrm>
        </p:spPr>
        <p:txBody>
          <a:bodyPr>
            <a:noAutofit/>
          </a:bodyPr>
          <a:lstStyle/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he-IL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4000" dirty="0"/>
          </a:p>
          <a:p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800" dirty="0">
                <a:solidFill>
                  <a:schemeClr val="tx1"/>
                </a:solidFill>
                <a:latin typeface="Calibri" panose="020F0502020204030204" pitchFamily="34" charset="0"/>
              </a:rPr>
              <a:t>اعتماد الأسئلة المُوَجِّهة </a:t>
            </a:r>
            <a:endParaRPr lang="he-IL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3923" y="1652071"/>
            <a:ext cx="2459090" cy="263588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5048" y="1652071"/>
            <a:ext cx="2440916" cy="261640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474" y="1652071"/>
            <a:ext cx="2440916" cy="26164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533594" y="2286226"/>
            <a:ext cx="146845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1600" dirty="0">
                <a:latin typeface="Arial" panose="020B0604020202020204" pitchFamily="34" charset="0"/>
                <a:cs typeface="Arial" panose="020B0604020202020204" pitchFamily="34" charset="0"/>
              </a:rPr>
              <a:t>ما هي الفكرة الأولى الّتي راودتكَ عندما استيقظت اليوم</a:t>
            </a:r>
            <a:r>
              <a:rPr lang="he-IL" sz="1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00650" y="2425240"/>
            <a:ext cx="13988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LB" dirty="0">
                <a:latin typeface="Arial" panose="020B0604020202020204" pitchFamily="34" charset="0"/>
                <a:cs typeface="Arial" panose="020B0604020202020204" pitchFamily="34" charset="0"/>
              </a:rPr>
              <a:t>ماذا تعلّمت خلال الأسبوع الأخير؟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4442" y="2384598"/>
            <a:ext cx="146845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dirty="0">
                <a:latin typeface="Arial" panose="020B0604020202020204" pitchFamily="34" charset="0"/>
                <a:cs typeface="Arial" panose="020B0604020202020204" pitchFamily="34" charset="0"/>
              </a:rPr>
              <a:t>لأيّ أمرٍ ستُكرّس جهودك اليوم</a:t>
            </a:r>
            <a:r>
              <a:rPr lang="he-IL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ctr"/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190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8000" y="1653436"/>
            <a:ext cx="11210524" cy="4848717"/>
          </a:xfrm>
        </p:spPr>
        <p:txBody>
          <a:bodyPr>
            <a:noAutofit/>
          </a:bodyPr>
          <a:lstStyle/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بداية الدّرس نطلب من الطّلاب إحضار اللّوازم المطلوبة، حسب اختيارهم. </a:t>
            </a: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ar-JO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نعطي دقيقتين من الزّمن مُهلةً لإحضار اللّوازم.</a:t>
            </a:r>
            <a:endParaRPr lang="he-IL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he-IL" sz="1400" dirty="0">
              <a:solidFill>
                <a:srgbClr val="000000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ts val="3600"/>
              <a:buNone/>
            </a:pPr>
            <a:endParaRPr lang="he-IL" sz="4000" dirty="0"/>
          </a:p>
          <a:p>
            <a:pPr marL="45720" indent="0">
              <a:buNone/>
            </a:pPr>
            <a:endParaRPr lang="he-IL" sz="4000" dirty="0"/>
          </a:p>
          <a:p>
            <a:pPr marL="45720" indent="0">
              <a:lnSpc>
                <a:spcPct val="150000"/>
              </a:lnSpc>
              <a:buNone/>
            </a:pPr>
            <a:endParaRPr lang="he-IL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800" dirty="0">
                <a:solidFill>
                  <a:schemeClr val="tx1"/>
                </a:solidFill>
                <a:latin typeface="Calibri" panose="020F0502020204030204" pitchFamily="34" charset="0"/>
              </a:rPr>
              <a:t>ماذا نُحضر للدّرس ؟ </a:t>
            </a:r>
            <a:endParaRPr lang="he-IL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 descr="Vector Notepad, Notepad, 5X8 Notepad, Note, Paper, 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909" y="4199467"/>
            <a:ext cx="1206500" cy="16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reen, Art, Wood, Sharp, Pencil, Group, Blue, Colorfu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330" y="4199466"/>
            <a:ext cx="2688497" cy="178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raser, Pencil, Office, Group, Supplies, Paper, Whi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327" y="4427801"/>
            <a:ext cx="2344921" cy="155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360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سنعطي أمثلة ونتدرّب على ما تعلّمنا في الدّرس الأول.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</a:t>
            </a:r>
            <a:r>
              <a:rPr lang="ar-A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ختار هدفًا أو حلمًا تودّون تحقيقه، تحدّدوه وتعرّفوه بشكل دقيق، وتعثروا على الطرائق لتحقيقه. </a:t>
            </a:r>
            <a:endParaRPr lang="ar-L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نرى كيف بإمكاننا من خلال نموذج </a:t>
            </a:r>
            <a:r>
              <a:rPr lang="en-US" sz="28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ar-LB" sz="28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LB" sz="280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تحويل حلم إلى هدف مُعرّف وممكن تحقيقه.</a:t>
            </a:r>
            <a:endParaRPr lang="he-I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800" dirty="0">
                <a:solidFill>
                  <a:schemeClr val="tx1"/>
                </a:solidFill>
                <a:latin typeface="Calibri" panose="020F0502020204030204" pitchFamily="34" charset="0"/>
              </a:rPr>
              <a:t>ماذا سنتعلّم اليوم ؟</a:t>
            </a:r>
            <a:endParaRPr lang="he-I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80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7927" y="1719071"/>
            <a:ext cx="11330596" cy="4783082"/>
          </a:xfrm>
        </p:spPr>
        <p:txBody>
          <a:bodyPr>
            <a:norm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3600" kern="0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</a:t>
            </a:r>
            <a:endParaRPr lang="he-I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لحظة , نحنُ نتعلّم !</a:t>
            </a:r>
            <a:endParaRPr lang="he-IL" sz="4000" b="1" dirty="0">
              <a:solidFill>
                <a:srgbClr val="0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9463CD5-14E4-4BC3-8B57-ABEA0A27DE1B}"/>
              </a:ext>
            </a:extLst>
          </p:cNvPr>
          <p:cNvGrpSpPr/>
          <p:nvPr/>
        </p:nvGrpSpPr>
        <p:grpSpPr>
          <a:xfrm>
            <a:off x="508000" y="1410241"/>
            <a:ext cx="11776363" cy="5324447"/>
            <a:chOff x="226422" y="611893"/>
            <a:chExt cx="11552796" cy="6433480"/>
          </a:xfrm>
        </p:grpSpPr>
        <p:grpSp>
          <p:nvGrpSpPr>
            <p:cNvPr id="5" name="קבוצה 4">
              <a:extLst>
                <a:ext uri="{FF2B5EF4-FFF2-40B4-BE49-F238E27FC236}">
                  <a16:creationId xmlns:a16="http://schemas.microsoft.com/office/drawing/2014/main" id="{B6E8801D-14CE-4BD8-87E5-0F180520F003}"/>
                </a:ext>
              </a:extLst>
            </p:cNvPr>
            <p:cNvGrpSpPr/>
            <p:nvPr/>
          </p:nvGrpSpPr>
          <p:grpSpPr>
            <a:xfrm>
              <a:off x="226422" y="611893"/>
              <a:ext cx="11552796" cy="6433480"/>
              <a:chOff x="915758" y="892639"/>
              <a:chExt cx="10478324" cy="6182209"/>
            </a:xfrm>
          </p:grpSpPr>
          <p:pic>
            <p:nvPicPr>
              <p:cNvPr id="16" name="תמונה 15">
                <a:extLst>
                  <a:ext uri="{FF2B5EF4-FFF2-40B4-BE49-F238E27FC236}">
                    <a16:creationId xmlns:a16="http://schemas.microsoft.com/office/drawing/2014/main" id="{5C86D01C-7D30-4273-8907-27E43B4509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rgbClr val="EEECE1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15758" y="3117364"/>
                <a:ext cx="10478324" cy="3957484"/>
              </a:xfrm>
              <a:prstGeom prst="rect">
                <a:avLst/>
              </a:prstGeom>
            </p:spPr>
          </p:pic>
          <p:pic>
            <p:nvPicPr>
              <p:cNvPr id="17" name="תמונה 16">
                <a:extLst>
                  <a:ext uri="{FF2B5EF4-FFF2-40B4-BE49-F238E27FC236}">
                    <a16:creationId xmlns:a16="http://schemas.microsoft.com/office/drawing/2014/main" id="{80947347-5405-4E91-A1E3-5863DB0E8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42164" y="892639"/>
                <a:ext cx="10451918" cy="3812395"/>
              </a:xfrm>
              <a:prstGeom prst="rect">
                <a:avLst/>
              </a:prstGeom>
            </p:spPr>
          </p:pic>
        </p:grpSp>
        <p:sp>
          <p:nvSpPr>
            <p:cNvPr id="6" name="מלבן 5">
              <a:extLst>
                <a:ext uri="{FF2B5EF4-FFF2-40B4-BE49-F238E27FC236}">
                  <a16:creationId xmlns:a16="http://schemas.microsoft.com/office/drawing/2014/main" id="{33347BCD-51BB-4801-BAEA-6739F3EC9ED0}"/>
                </a:ext>
              </a:extLst>
            </p:cNvPr>
            <p:cNvSpPr/>
            <p:nvPr/>
          </p:nvSpPr>
          <p:spPr>
            <a:xfrm>
              <a:off x="9150882" y="722205"/>
              <a:ext cx="634061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מלבן 6">
              <a:extLst>
                <a:ext uri="{FF2B5EF4-FFF2-40B4-BE49-F238E27FC236}">
                  <a16:creationId xmlns:a16="http://schemas.microsoft.com/office/drawing/2014/main" id="{CF7DB382-3ACC-4DE6-A7D0-2C1EDC80062B}"/>
                </a:ext>
              </a:extLst>
            </p:cNvPr>
            <p:cNvSpPr/>
            <p:nvPr/>
          </p:nvSpPr>
          <p:spPr>
            <a:xfrm>
              <a:off x="9094269" y="1956467"/>
              <a:ext cx="747286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מלבן 7">
              <a:extLst>
                <a:ext uri="{FF2B5EF4-FFF2-40B4-BE49-F238E27FC236}">
                  <a16:creationId xmlns:a16="http://schemas.microsoft.com/office/drawing/2014/main" id="{6B8AFF6E-2785-4610-A7A5-C55C00255B86}"/>
                </a:ext>
              </a:extLst>
            </p:cNvPr>
            <p:cNvSpPr/>
            <p:nvPr/>
          </p:nvSpPr>
          <p:spPr>
            <a:xfrm>
              <a:off x="9047234" y="3190730"/>
              <a:ext cx="671802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מלבן 8">
              <a:extLst>
                <a:ext uri="{FF2B5EF4-FFF2-40B4-BE49-F238E27FC236}">
                  <a16:creationId xmlns:a16="http://schemas.microsoft.com/office/drawing/2014/main" id="{2C37415D-E89F-4D0C-8AEC-4709ACA5A688}"/>
                </a:ext>
              </a:extLst>
            </p:cNvPr>
            <p:cNvSpPr/>
            <p:nvPr/>
          </p:nvSpPr>
          <p:spPr>
            <a:xfrm>
              <a:off x="9051695" y="4443402"/>
              <a:ext cx="671803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מלבן 9">
              <a:extLst>
                <a:ext uri="{FF2B5EF4-FFF2-40B4-BE49-F238E27FC236}">
                  <a16:creationId xmlns:a16="http://schemas.microsoft.com/office/drawing/2014/main" id="{3C7232AB-A954-4FBE-870A-BA3160A2644C}"/>
                </a:ext>
              </a:extLst>
            </p:cNvPr>
            <p:cNvSpPr/>
            <p:nvPr/>
          </p:nvSpPr>
          <p:spPr>
            <a:xfrm>
              <a:off x="9097789" y="5736061"/>
              <a:ext cx="596320" cy="11156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kumimoji="0" lang="he-IL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מלבן 10">
              <a:extLst>
                <a:ext uri="{FF2B5EF4-FFF2-40B4-BE49-F238E27FC236}">
                  <a16:creationId xmlns:a16="http://schemas.microsoft.com/office/drawing/2014/main" id="{EC58B075-5B21-43AA-8F0A-E43A246DB0DB}"/>
                </a:ext>
              </a:extLst>
            </p:cNvPr>
            <p:cNvSpPr/>
            <p:nvPr/>
          </p:nvSpPr>
          <p:spPr>
            <a:xfrm>
              <a:off x="1626465" y="938309"/>
              <a:ext cx="6293744" cy="483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SPECIFIC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مُحدّد</a:t>
              </a:r>
              <a:r>
                <a:rPr kumimoji="0" lang="he-IL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أنْ يكون الهدف مُحدّدًا بدقّة قَدْر المستطاع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מלבן 11">
              <a:extLst>
                <a:ext uri="{FF2B5EF4-FFF2-40B4-BE49-F238E27FC236}">
                  <a16:creationId xmlns:a16="http://schemas.microsoft.com/office/drawing/2014/main" id="{28412241-D634-45B4-A3A1-A04D72320036}"/>
                </a:ext>
              </a:extLst>
            </p:cNvPr>
            <p:cNvSpPr/>
            <p:nvPr/>
          </p:nvSpPr>
          <p:spPr>
            <a:xfrm>
              <a:off x="2542324" y="2175600"/>
              <a:ext cx="5468144" cy="483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MEASURABLE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kumimoji="0" lang="ar-S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يمكن قياسه</a:t>
              </a:r>
              <a:r>
                <a:rPr kumimoji="0" lang="he-IL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قياس مدى تحقيقنا للهدف</a:t>
              </a:r>
              <a:endPara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מלבן 12">
              <a:extLst>
                <a:ext uri="{FF2B5EF4-FFF2-40B4-BE49-F238E27FC236}">
                  <a16:creationId xmlns:a16="http://schemas.microsoft.com/office/drawing/2014/main" id="{3DD167C4-C783-43B1-8FFC-5C3A78F48332}"/>
                </a:ext>
              </a:extLst>
            </p:cNvPr>
            <p:cNvSpPr/>
            <p:nvPr/>
          </p:nvSpPr>
          <p:spPr>
            <a:xfrm>
              <a:off x="874693" y="3124355"/>
              <a:ext cx="7213261" cy="1227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ATTAINABLE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في متناول اليد- </a:t>
              </a:r>
              <a:r>
                <a:rPr kumimoji="0" lang="ar-S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أنْ يكون الهدف في متناول اليد بالنّسبة لي، أيْ أنْ  أكون واقعيًّا حين أحدّده </a:t>
              </a: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AMBITIOUS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فيه طُموح</a:t>
              </a:r>
              <a:r>
                <a:rPr kumimoji="0" lang="he-IL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الهدف يجعلني أتقدّم نحو الأمام، ويدفعني قُدُمًا</a:t>
              </a:r>
              <a:endParaRPr kumimoji="0" lang="he-IL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מלבן 13">
              <a:extLst>
                <a:ext uri="{FF2B5EF4-FFF2-40B4-BE49-F238E27FC236}">
                  <a16:creationId xmlns:a16="http://schemas.microsoft.com/office/drawing/2014/main" id="{A67A81B4-977D-4A15-ACED-BC4FF8E3AA33}"/>
                </a:ext>
              </a:extLst>
            </p:cNvPr>
            <p:cNvSpPr/>
            <p:nvPr/>
          </p:nvSpPr>
          <p:spPr>
            <a:xfrm>
              <a:off x="1436537" y="4605026"/>
              <a:ext cx="6445438" cy="1227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RELEVANT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ذو صِلة وأهميّة</a:t>
              </a:r>
              <a:r>
                <a:rPr kumimoji="0" lang="he-IL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أنْ يكون الهدف مهمًّا وذا صِلة بحياتي</a:t>
              </a: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RESULT-ORIENTED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kumimoji="0" lang="ar-SA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موجّه نحو تحقيق نتائج</a:t>
              </a:r>
              <a:r>
                <a:rPr kumimoji="0" lang="he-IL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he-IL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– </a:t>
              </a:r>
              <a:r>
                <a:rPr kumimoji="0" lang="ar-SY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يحقّق نتيجة محدّدة وواضحة</a:t>
              </a: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מלבן 14">
              <a:extLst>
                <a:ext uri="{FF2B5EF4-FFF2-40B4-BE49-F238E27FC236}">
                  <a16:creationId xmlns:a16="http://schemas.microsoft.com/office/drawing/2014/main" id="{F9A0F7DC-A76A-4BA6-B87E-F4716A2AE7BF}"/>
                </a:ext>
              </a:extLst>
            </p:cNvPr>
            <p:cNvSpPr/>
            <p:nvPr/>
          </p:nvSpPr>
          <p:spPr>
            <a:xfrm>
              <a:off x="1247058" y="6081078"/>
              <a:ext cx="6572089" cy="483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TIME </a:t>
              </a:r>
              <a:r>
                <a:rPr kumimoji="0" lang="he-IL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يجب </a:t>
              </a:r>
              <a:r>
                <a:rPr kumimoji="0" lang="ar-S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تحديد فترة زمنيّة </a:t>
              </a:r>
              <a:r>
                <a:rPr kumimoji="0" lang="ar-S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لتحقيق هذا الهدف</a:t>
              </a:r>
              <a:r>
                <a:rPr kumimoji="0" lang="ar-SY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، حيث أحدّد أنا موعد تحقيقه</a:t>
              </a:r>
              <a:endPara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2411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r>
              <a:rPr lang="ar-LB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إ</a:t>
            </a:r>
            <a:r>
              <a:rPr lang="ar-SA" sz="2800" b="1" kern="0" spc="0" dirty="0" err="1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ختاروا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أحد الأهداف الثلاثة الّتي كتبتموها في الد</a:t>
            </a:r>
            <a:r>
              <a:rPr lang="ar-LB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ّ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فتر في الد</a:t>
            </a:r>
            <a:r>
              <a:rPr lang="ar-LB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ّ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رس</a:t>
            </a:r>
            <a:r>
              <a:rPr lang="ar-LB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السابق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 </a:t>
            </a:r>
            <a:br>
              <a:rPr lang="en-US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</a:b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تمحوروا حَوْل هذا الهدف عندما تجيبون عن الأسئلة الآتية: </a:t>
            </a:r>
            <a:endParaRPr lang="he-IL" sz="2800" b="1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S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– محدّد – عرّف الهدف بشكل دقيق.</a:t>
            </a:r>
          </a:p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</a:t>
            </a:r>
            <a:r>
              <a:rPr lang="he-IL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– 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يمكن قياسه -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ماذا سيتغيّر عندما تحقّقه\تحقّقينه؟ كيف ستقوم\ين بقياس مدى تحقيقك للهدف؟</a:t>
            </a:r>
            <a:endParaRPr lang="en-US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– في متناول اليّد – ما هو الوضع اليوم ؟ إلى أين تطمح أن تصل؟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ماذا سيحدث نتيجة لتحقيق الهدف؟</a:t>
            </a:r>
            <a:endParaRPr lang="ar-LB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22860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R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– ذو صلة وأهميّة -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لماذا تريد\ين تحقيق هذا الهدف؟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كيف يتعلّق هذا الأمر </a:t>
            </a:r>
            <a:r>
              <a:rPr lang="ar-LB" sz="2800" kern="0" spc="0" dirty="0" err="1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يحياتك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؟</a:t>
            </a:r>
          </a:p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T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ar-LB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- </a:t>
            </a:r>
            <a:r>
              <a:rPr lang="ar-LB" sz="28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تحديد فترة زمنية -</a:t>
            </a:r>
            <a:r>
              <a:rPr lang="ar-SA" sz="2800" b="1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متى ستحقّق\ين هذا الهدف؟</a:t>
            </a:r>
            <a:endParaRPr lang="en-US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22860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endParaRPr lang="en-US" sz="2800" b="1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endParaRPr lang="ar-SA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22860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endParaRPr lang="en-US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endParaRPr lang="he-IL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نحدّد هدفاً لأنفسنا</a:t>
            </a:r>
            <a:endParaRPr lang="he-I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55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ar-L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L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تأمّلوا مجدّدا بالهدف الذي وضعتموه، صحّحوه إن دعت الحاجة، ليلائم الجوانب الخمس لنموذج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ar-L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e-IL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صياغة مجدّدة للهدف </a:t>
            </a:r>
            <a:endParaRPr lang="he-I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113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بهذه المرحلة سنترجم الهدف الذي اخترناه لخطوات تساعدكم بالتقدم نحو تحقيق الهدف، وندخلهم في جدول زمني.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مثال: أريد أن أتحسّن في الرياضيات وأن أزيد من علامتي ب 10 درجات: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خطوات للأسبوع الأول: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1.تحديد جلسة مع معلم\ة الرياضيات وتحديد الفجوات.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إجراء جلسة مع أهلي بهدف تجنيدهم لمساعدتي في تحقيق الهدف.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تحديد وقتا ثابتا ( مثلا كل يوم خميس)للتعلّم والتّدرب.  </a:t>
            </a:r>
            <a:endParaRPr lang="he-I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ترجمة الهدف لخطوات(معالم الطّريق)</a:t>
            </a:r>
            <a:endParaRPr lang="he-I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6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L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رأيكم بالخطوات التي أعطيناها كمثال لهدف رفع العلامة بموضوع الرياضيات ب 10 علامات؟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لديكم أفكار أخرى لتحقيق هذا الهدف؟</a:t>
            </a:r>
            <a:endParaRPr lang="he-I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ترجمة الهدف لخطوات(معالم الطّريق)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1420183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L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هي الخطوات الثلاث الأولى الّتي عليكم تنفيذها ، خلال الأسبوع القريب؟</a:t>
            </a:r>
          </a:p>
          <a:p>
            <a:endParaRPr lang="ar-L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ماهي الخطوات الثلاث التّالية الّتي عليكم تنفيذها خلال الأسبوع الثاني؟</a:t>
            </a:r>
            <a:endParaRPr lang="he-I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ترجمة الهدف لخطوات(معالم الطّريق)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3870595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خطّة عمل ل-4 أسابيع</a:t>
            </a:r>
            <a:endParaRPr lang="he-IL" sz="4800" dirty="0">
              <a:solidFill>
                <a:schemeClr val="tx1"/>
              </a:solidFill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612731"/>
              </p:ext>
            </p:extLst>
          </p:nvPr>
        </p:nvGraphicFramePr>
        <p:xfrm>
          <a:off x="508000" y="1719263"/>
          <a:ext cx="11210925" cy="4053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21138">
                  <a:extLst>
                    <a:ext uri="{9D8B030D-6E8A-4147-A177-3AD203B41FA5}">
                      <a16:colId xmlns:a16="http://schemas.microsoft.com/office/drawing/2014/main" val="2166111409"/>
                    </a:ext>
                  </a:extLst>
                </a:gridCol>
                <a:gridCol w="3705101">
                  <a:extLst>
                    <a:ext uri="{9D8B030D-6E8A-4147-A177-3AD203B41FA5}">
                      <a16:colId xmlns:a16="http://schemas.microsoft.com/office/drawing/2014/main" val="3100779137"/>
                    </a:ext>
                  </a:extLst>
                </a:gridCol>
                <a:gridCol w="3142343">
                  <a:extLst>
                    <a:ext uri="{9D8B030D-6E8A-4147-A177-3AD203B41FA5}">
                      <a16:colId xmlns:a16="http://schemas.microsoft.com/office/drawing/2014/main" val="1163807591"/>
                    </a:ext>
                  </a:extLst>
                </a:gridCol>
                <a:gridCol w="3142343">
                  <a:extLst>
                    <a:ext uri="{9D8B030D-6E8A-4147-A177-3AD203B41FA5}">
                      <a16:colId xmlns:a16="http://schemas.microsoft.com/office/drawing/2014/main" val="18491170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1"/>
                      <a:r>
                        <a:rPr lang="ar-LB" sz="2000" dirty="0">
                          <a:solidFill>
                            <a:schemeClr val="tx1"/>
                          </a:solidFill>
                        </a:rPr>
                        <a:t>الأسبوع </a:t>
                      </a:r>
                      <a:endParaRPr lang="he-IL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LB" sz="2000" dirty="0">
                          <a:solidFill>
                            <a:schemeClr val="tx1"/>
                          </a:solidFill>
                        </a:rPr>
                        <a:t>خطوات</a:t>
                      </a:r>
                      <a:r>
                        <a:rPr lang="ar-LB" sz="2000" baseline="0" dirty="0">
                          <a:solidFill>
                            <a:schemeClr val="tx1"/>
                          </a:solidFill>
                        </a:rPr>
                        <a:t> للتنفيذ</a:t>
                      </a:r>
                      <a:endParaRPr lang="he-IL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LB" sz="2000" dirty="0">
                          <a:solidFill>
                            <a:schemeClr val="tx1"/>
                          </a:solidFill>
                        </a:rPr>
                        <a:t>نفّذ\</a:t>
                      </a:r>
                      <a:r>
                        <a:rPr lang="ar-LB" sz="2000" baseline="0" dirty="0">
                          <a:solidFill>
                            <a:schemeClr val="tx1"/>
                          </a:solidFill>
                        </a:rPr>
                        <a:t> لم ينفّذ</a:t>
                      </a:r>
                      <a:endParaRPr lang="he-IL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LB" sz="2000" dirty="0">
                          <a:solidFill>
                            <a:schemeClr val="tx1"/>
                          </a:solidFill>
                        </a:rPr>
                        <a:t>ملاحظات</a:t>
                      </a:r>
                      <a:endParaRPr lang="he-IL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8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2.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36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2.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60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2.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7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2.</a:t>
                      </a:r>
                    </a:p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88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2542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88098" y="1551709"/>
            <a:ext cx="11699309" cy="49504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28600" lvl="0" indent="-50800">
              <a:spcBef>
                <a:spcPts val="1000"/>
              </a:spcBef>
              <a:buClr>
                <a:srgbClr val="FB2265"/>
              </a:buClr>
              <a:buSzPts val="2800"/>
              <a:buNone/>
            </a:pPr>
            <a:r>
              <a:rPr lang="ar-SA" sz="32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فكّروا و</a:t>
            </a:r>
            <a:r>
              <a:rPr lang="ar-LB" sz="32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أ</a:t>
            </a:r>
            <a:r>
              <a:rPr lang="ar-SA" sz="32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كتبوا</a:t>
            </a: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:</a:t>
            </a:r>
          </a:p>
          <a:p>
            <a:pPr marL="635000" lvl="0" indent="-457200">
              <a:spcBef>
                <a:spcPts val="1000"/>
              </a:spcBef>
              <a:buClr>
                <a:srgbClr val="FB2265"/>
              </a:buClr>
              <a:buSzPts val="2800"/>
              <a:buFont typeface="Wingdings" panose="05000000000000000000" pitchFamily="2" charset="2"/>
              <a:buChar char="¥"/>
            </a:pP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هل تشعرون الآن بأنّكم تستطيعون العمل على تحقيق هدفكم؟</a:t>
            </a:r>
          </a:p>
          <a:p>
            <a:pPr marL="635000" lvl="0" indent="-457200">
              <a:spcBef>
                <a:spcPts val="1000"/>
              </a:spcBef>
              <a:buClr>
                <a:srgbClr val="FB2265"/>
              </a:buClr>
              <a:buSzPts val="2800"/>
              <a:buFont typeface="Wingdings" panose="05000000000000000000" pitchFamily="2" charset="2"/>
              <a:buChar char="¥"/>
            </a:pP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ما الذي أتاح هذا التغيير؟</a:t>
            </a:r>
            <a:endParaRPr lang="ar-LB" sz="32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635000" lvl="0" indent="-457200">
              <a:spcBef>
                <a:spcPts val="1000"/>
              </a:spcBef>
              <a:buClr>
                <a:srgbClr val="FB2265"/>
              </a:buClr>
              <a:buSzPts val="2800"/>
              <a:buFont typeface="Wingdings" panose="05000000000000000000" pitchFamily="2" charset="2"/>
              <a:buChar char="¥"/>
            </a:pPr>
            <a:r>
              <a:rPr lang="ar-LB" sz="32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إذا لا، ما الذي يمنعكم من التقدم نحو الهدف؟(حواجز، صعوبات، </a:t>
            </a:r>
            <a:r>
              <a:rPr lang="ar-LB" sz="3200" kern="0" spc="0" dirty="0" err="1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إعتراضات</a:t>
            </a:r>
            <a:r>
              <a:rPr lang="ar-LB" sz="32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، تجنيد شركاء)</a:t>
            </a:r>
            <a:endParaRPr lang="ar-SA" sz="32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635000" lvl="0" indent="-457200">
              <a:spcBef>
                <a:spcPts val="1000"/>
              </a:spcBef>
              <a:buClr>
                <a:srgbClr val="FB2265"/>
              </a:buClr>
              <a:buSzPts val="2800"/>
              <a:buFont typeface="Wingdings" panose="05000000000000000000" pitchFamily="2" charset="2"/>
              <a:buChar char="¥"/>
            </a:pP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ماذا تشعرون الآن عندما تفكّرون في تحقيق الهدف الذي حدّدتموه؟</a:t>
            </a:r>
          </a:p>
          <a:p>
            <a:pPr marL="635000" lvl="0" indent="-457200">
              <a:spcBef>
                <a:spcPts val="1000"/>
              </a:spcBef>
              <a:buClr>
                <a:srgbClr val="FB2265"/>
              </a:buClr>
              <a:buSzPts val="2800"/>
              <a:buFont typeface="Wingdings" panose="05000000000000000000" pitchFamily="2" charset="2"/>
              <a:buChar char="¥"/>
            </a:pPr>
            <a:r>
              <a:rPr lang="ar-SA" sz="32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هل يختلف هذا الشعور عن شعوركم في بداية لقائنا؟ ما الاختلاف؟</a:t>
            </a:r>
          </a:p>
          <a:p>
            <a:pPr marL="45720" indent="0"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lnSpc>
                <a:spcPct val="170000"/>
              </a:lnSpc>
              <a:buNone/>
            </a:pPr>
            <a:endParaRPr lang="he-IL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 algn="ctr">
              <a:lnSpc>
                <a:spcPct val="170000"/>
              </a:lnSpc>
              <a:buNone/>
            </a:pPr>
            <a:endParaRPr lang="he-IL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rgbClr val="008080"/>
                </a:solidFill>
                <a:latin typeface="Arial" panose="020B0604020202020204" pitchFamily="34" charset="0"/>
              </a:rPr>
              <a:t> </a:t>
            </a:r>
            <a:r>
              <a:rPr lang="ar-LB" sz="4800" dirty="0">
                <a:solidFill>
                  <a:schemeClr val="tx1"/>
                </a:solidFill>
              </a:rPr>
              <a:t>نحدّد هدفاً لأنفسنا</a:t>
            </a:r>
            <a:endParaRPr lang="he-IL" sz="4800" b="1" dirty="0">
              <a:solidFill>
                <a:srgbClr val="00808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46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1719070"/>
            <a:ext cx="11718523" cy="5138929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endParaRPr lang="he-IL" sz="2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spcBef>
                <a:spcPts val="0"/>
              </a:spcBef>
              <a:buClr>
                <a:srgbClr val="424242"/>
              </a:buClr>
              <a:buSzPct val="100000"/>
              <a:buFont typeface="Wingdings" panose="05000000000000000000" pitchFamily="2" charset="2"/>
              <a:buChar char="¥"/>
            </a:pP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حدّدوا موعدًا كي تفحصوا مدى تحقيقكم للهدف. مِن المفضّل أنْ يكون هذا الموعد بَعْد أسبوعين على الأقلّ.</a:t>
            </a:r>
          </a:p>
          <a:p>
            <a:pPr marL="571500" lvl="0" indent="-571500">
              <a:spcBef>
                <a:spcPts val="0"/>
              </a:spcBef>
              <a:buClr>
                <a:srgbClr val="424242"/>
              </a:buClr>
              <a:buSzPct val="100000"/>
              <a:buFont typeface="Wingdings" panose="05000000000000000000" pitchFamily="2" charset="2"/>
              <a:buChar char="¥"/>
            </a:pP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اكتبوا </a:t>
            </a:r>
            <a:r>
              <a:rPr lang="ar-LB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: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ماذا أتاح العملُ بواسطة النموذج </a:t>
            </a: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“SMART”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لكم؟</a:t>
            </a:r>
            <a:endParaRPr lang="en-US" sz="2800" kern="0" spc="0" dirty="0">
              <a:solidFill>
                <a:srgbClr val="FF33CC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45720" indent="0">
              <a:lnSpc>
                <a:spcPct val="150000"/>
              </a:lnSpc>
              <a:buNone/>
            </a:pPr>
            <a:endParaRPr lang="ar-JO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ar-JO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e-I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نعمل على تحقيق الهدف</a:t>
            </a:r>
            <a:endParaRPr lang="he-IL" sz="40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AA5EB7DE-7FEE-4B00-ACDC-BBB8C1344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4" y="4475341"/>
            <a:ext cx="2937163" cy="213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455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1594380"/>
            <a:ext cx="11718523" cy="5263620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endParaRPr lang="ar-JO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800"/>
              </a:spcBef>
              <a:buClr>
                <a:srgbClr val="424242"/>
              </a:buClr>
              <a:buSzPts val="3600"/>
              <a:buNone/>
            </a:pPr>
            <a:r>
              <a:rPr lang="ar-SA" sz="28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بعد مرور أسبوعين على موعد تنفيذ هذا الدرس، أجيبوا عن الأسئلة الآتية </a:t>
            </a:r>
            <a:r>
              <a:rPr lang="ar-LB" sz="2800" kern="0" spc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</a:t>
            </a:r>
            <a:endParaRPr lang="en-US" sz="2800" kern="0" spc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342900" lvl="0" indent="-342900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114000"/>
              <a:buFont typeface="Wingdings" panose="05000000000000000000" pitchFamily="2" charset="2"/>
              <a:buChar char="v"/>
            </a:pPr>
            <a:r>
              <a:rPr lang="en-US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هل تقدّمتم نحو الهدف؟</a:t>
            </a:r>
            <a:endParaRPr lang="en-US" sz="2800" kern="0" spc="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342900" lvl="0" indent="-342900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114000"/>
              <a:buFont typeface="Wingdings" panose="05000000000000000000" pitchFamily="2" charset="2"/>
              <a:buChar char="v"/>
            </a:pPr>
            <a:r>
              <a:rPr lang="en-US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لأيّ مدى تقدّمتم؟</a:t>
            </a:r>
            <a:endParaRPr lang="en-US" sz="2800" kern="0" spc="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342900" lvl="0" indent="-342900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114000"/>
              <a:buFont typeface="Wingdings" panose="05000000000000000000" pitchFamily="2" charset="2"/>
              <a:buChar char="v"/>
            </a:pPr>
            <a:r>
              <a:rPr lang="en-US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ما الذي ساعدكم على ذلك؟</a:t>
            </a:r>
            <a:endParaRPr lang="en-US" sz="2800" kern="0" spc="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342900" lvl="0" indent="-342900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114000"/>
              <a:buFont typeface="Wingdings" panose="05000000000000000000" pitchFamily="2" charset="2"/>
              <a:buChar char="v"/>
            </a:pPr>
            <a:r>
              <a:rPr lang="en-US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2800" kern="0" spc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ماذا اعترض طريقكم؟</a:t>
            </a:r>
            <a:endParaRPr lang="en-US" sz="2800" kern="0" spc="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342900" lvl="0" indent="-342900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114000"/>
              <a:buFont typeface="Wingdings" panose="05000000000000000000" pitchFamily="2" charset="2"/>
              <a:buChar char="v"/>
            </a:pP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بماذا استمتعتم؟</a:t>
            </a:r>
            <a:endParaRPr lang="en-US" sz="2800" kern="0" spc="0" dirty="0">
              <a:solidFill>
                <a:srgbClr val="42424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342900" lvl="0" indent="-342900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114000"/>
              <a:buFont typeface="Wingdings" panose="05000000000000000000" pitchFamily="2" charset="2"/>
              <a:buChar char="v"/>
            </a:pPr>
            <a:r>
              <a:rPr lang="en-US" sz="2800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ماذا تعلّمتم عن أنفسكم مِن خلال هذه السيرورة؟</a:t>
            </a:r>
            <a:endParaRPr lang="he-IL" sz="2800" kern="0" spc="0" dirty="0">
              <a:solidFill>
                <a:srgbClr val="42424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90000"/>
              </a:lnSpc>
              <a:spcBef>
                <a:spcPts val="800"/>
              </a:spcBef>
              <a:buClr>
                <a:srgbClr val="424242"/>
              </a:buClr>
              <a:buSzPts val="3600"/>
              <a:buNone/>
            </a:pPr>
            <a:r>
              <a:rPr lang="ar-SA" sz="2800" b="1" kern="0" spc="0" dirty="0">
                <a:solidFill>
                  <a:srgbClr val="1152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تذكّروا: تتحقّق الأحلام إذا عملنا على تحقيقها!</a:t>
            </a:r>
            <a:endParaRPr lang="he-IL" sz="2800" b="1" kern="0" spc="0" dirty="0">
              <a:solidFill>
                <a:srgbClr val="1152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90000"/>
              </a:lnSpc>
              <a:spcBef>
                <a:spcPts val="800"/>
              </a:spcBef>
              <a:buClr>
                <a:srgbClr val="424242"/>
              </a:buClr>
              <a:buSzPts val="3600"/>
              <a:buNone/>
            </a:pPr>
            <a:r>
              <a:rPr lang="he-IL" sz="2400" b="1" kern="0" spc="0" dirty="0">
                <a:solidFill>
                  <a:srgbClr val="1152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                                                                 </a:t>
            </a:r>
          </a:p>
          <a:p>
            <a:pPr marL="45720" indent="0">
              <a:lnSpc>
                <a:spcPct val="150000"/>
              </a:lnSpc>
              <a:buNone/>
            </a:pPr>
            <a:endParaRPr lang="he-IL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مهمّة للتّطبيق </a:t>
            </a:r>
            <a:endParaRPr lang="he-IL" sz="4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DE5BB320-8B3C-46C3-83F4-4A0B079E4CA4}"/>
              </a:ext>
            </a:extLst>
          </p:cNvPr>
          <p:cNvSpPr/>
          <p:nvPr/>
        </p:nvSpPr>
        <p:spPr>
          <a:xfrm>
            <a:off x="8880842" y="1594380"/>
            <a:ext cx="184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9" y="4347181"/>
            <a:ext cx="3592872" cy="215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55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ماذا أريد أن أقول</a:t>
            </a:r>
            <a:r>
              <a:rPr lang="he-IL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 </a:t>
            </a:r>
            <a:r>
              <a:rPr lang="ar-JO" sz="4000" b="1" dirty="0">
                <a:solidFill>
                  <a:srgbClr val="008080"/>
                </a:solidFill>
                <a:latin typeface="Calibri" panose="020F0502020204030204" pitchFamily="34" charset="0"/>
              </a:rPr>
              <a:t>مع خِتام درسِنا ؟</a:t>
            </a:r>
            <a:br>
              <a:rPr lang="he-IL" sz="4000" b="1" dirty="0">
                <a:solidFill>
                  <a:srgbClr val="008080"/>
                </a:solidFill>
                <a:latin typeface="Calibri" panose="020F0502020204030204" pitchFamily="34" charset="0"/>
              </a:rPr>
            </a:br>
            <a:r>
              <a:rPr lang="he-IL" sz="2500" b="1" dirty="0">
                <a:solidFill>
                  <a:srgbClr val="008080"/>
                </a:solidFill>
                <a:latin typeface="Calibri" panose="020F0502020204030204" pitchFamily="34" charset="0"/>
              </a:rPr>
              <a:t>(</a:t>
            </a:r>
            <a:r>
              <a:rPr lang="ar-JO" sz="2500" b="1" dirty="0">
                <a:solidFill>
                  <a:srgbClr val="008080"/>
                </a:solidFill>
                <a:latin typeface="Calibri" panose="020F0502020204030204" pitchFamily="34" charset="0"/>
              </a:rPr>
              <a:t>أُكتبوا ما لديكم,  بشكلٍ مُحتَرِم في التشات )</a:t>
            </a:r>
            <a:endParaRPr lang="he-IL" sz="2500" b="1" dirty="0">
              <a:solidFill>
                <a:srgbClr val="008080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 descr="Girl, Young, Student, Sitting, Table, Books, Not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172" y="2568364"/>
            <a:ext cx="5453655" cy="363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חץ למטה 2"/>
          <p:cNvSpPr/>
          <p:nvPr/>
        </p:nvSpPr>
        <p:spPr>
          <a:xfrm rot="18711690">
            <a:off x="10100397" y="5094901"/>
            <a:ext cx="877824" cy="786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10754625" y="5615702"/>
            <a:ext cx="115214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b="1" dirty="0">
                <a:latin typeface="Arial" panose="020B0604020202020204" pitchFamily="34" charset="0"/>
                <a:cs typeface="Arial" panose="020B0604020202020204" pitchFamily="34" charset="0"/>
              </a:rPr>
              <a:t>التشات</a:t>
            </a:r>
          </a:p>
          <a:p>
            <a:pPr algn="ctr"/>
            <a:r>
              <a:rPr lang="ar-JO" b="1" dirty="0">
                <a:latin typeface="Arial" panose="020B0604020202020204" pitchFamily="34" charset="0"/>
                <a:cs typeface="Arial" panose="020B0604020202020204" pitchFamily="34" charset="0"/>
              </a:rPr>
              <a:t>موجود هنا في الأسفل</a:t>
            </a:r>
            <a:endParaRPr lang="he-I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588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07999" y="1607127"/>
            <a:ext cx="11210524" cy="4895026"/>
          </a:xfrm>
        </p:spPr>
        <p:txBody>
          <a:bodyPr>
            <a:normAutofit/>
          </a:bodyPr>
          <a:lstStyle/>
          <a:p>
            <a:pPr marL="228600" lvl="0" indent="0">
              <a:lnSpc>
                <a:spcPct val="110000"/>
              </a:lnSpc>
              <a:spcBef>
                <a:spcPts val="800"/>
              </a:spcBef>
              <a:buClr>
                <a:srgbClr val="FF0000"/>
              </a:buClr>
              <a:buSzPts val="3600"/>
              <a:buNone/>
            </a:pPr>
            <a:endParaRPr lang="ar-JO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685800" lvl="0" indent="-457200">
              <a:lnSpc>
                <a:spcPct val="110000"/>
              </a:lnSpc>
              <a:spcBef>
                <a:spcPts val="800"/>
              </a:spcBef>
              <a:buClr>
                <a:srgbClr val="FF0000"/>
              </a:buClr>
              <a:buSzPts val="3600"/>
              <a:buFont typeface="Wingdings" panose="05000000000000000000" pitchFamily="2" charset="2"/>
              <a:buChar char="v"/>
            </a:pP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إنّ تحديد 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هدفٍ ممكنٍ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بشكل دقيق يجعله في 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متناول اليد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مِن 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الناحية الشعوريّة والعمليّة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، كما أنّه يثير الدافعيّة لتحقيقه.   </a:t>
            </a:r>
            <a:endParaRPr lang="en-US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685800" lvl="0" indent="-457200">
              <a:lnSpc>
                <a:spcPct val="110000"/>
              </a:lnSpc>
              <a:spcBef>
                <a:spcPts val="800"/>
              </a:spcBef>
              <a:buClr>
                <a:srgbClr val="FF0000"/>
              </a:buClr>
              <a:buSzPts val="3600"/>
              <a:buFont typeface="Wingdings" panose="05000000000000000000" pitchFamily="2" charset="2"/>
              <a:buChar char="v"/>
            </a:pP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نتنازل في كثير مِن الأحيان عن تحقيق أهدافنا لأنّها واسعة النطاق، و\أو لأنّنا لا نعرف كيفيّة تحقيقها، و\أو لأنّها ليست واضحة بالقَدْر الكافي، و\أو لم نحدّد موعدًا لتحقيقها. </a:t>
            </a:r>
            <a:endParaRPr lang="en-US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685800" lvl="0" indent="-457200">
              <a:lnSpc>
                <a:spcPct val="110000"/>
              </a:lnSpc>
              <a:spcBef>
                <a:spcPts val="800"/>
              </a:spcBef>
              <a:buClr>
                <a:srgbClr val="FF0000"/>
              </a:buClr>
              <a:buSzPts val="3600"/>
              <a:buFont typeface="Wingdings" panose="05000000000000000000" pitchFamily="2" charset="2"/>
              <a:buChar char="v"/>
            </a:pP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كي نحقّق هدفًا مهمًّا بالنسبة لنا علينا أنْ 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نستعين بالأدوات التي تتيح لنا معاينة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ما فعلناه بشكل صحيح وما لم نفعله بشكل صحيح، حيث </a:t>
            </a:r>
            <a:r>
              <a:rPr lang="ar-SA" sz="2800" b="1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نقوم بتحسين </a:t>
            </a:r>
            <a:r>
              <a:rPr lang="ar-SA" sz="2800" kern="0" spc="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سلوكنا تبعًا لذلك.</a:t>
            </a:r>
            <a:endParaRPr lang="he-IL" sz="2800" kern="0" spc="0" dirty="0">
              <a:solidFill>
                <a:srgbClr val="424242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45720" indent="0">
              <a:lnSpc>
                <a:spcPct val="150000"/>
              </a:lnSpc>
              <a:buNone/>
            </a:pPr>
            <a:endParaRPr lang="he-IL" sz="2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ar-LB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ن</a:t>
            </a:r>
            <a:r>
              <a:rPr lang="ar-JO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ل</a:t>
            </a:r>
            <a:r>
              <a:rPr lang="ar-LB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ّ</a:t>
            </a:r>
            <a:r>
              <a:rPr lang="ar-JO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خص</a:t>
            </a:r>
            <a:endParaRPr lang="he-IL" sz="4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340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الأحلام تصبح أهداف قابلة للتنفيذ حين نُعرّفها بشكل دقيق.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شاركوا صديق أو قريب بالهدف الذي وضعتموه لأنفسكم. هذا بمثابة </a:t>
            </a:r>
            <a:r>
              <a:rPr lang="ar-LB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إلتزام</a:t>
            </a:r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من طرفكم لتحقيق الهدف.</a:t>
            </a:r>
          </a:p>
          <a:p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 أسبوعين \ كل بداية شهر، </a:t>
            </a:r>
            <a:r>
              <a:rPr lang="ar-LB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إفحصوا</a:t>
            </a:r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تقدمكم في تحقيق الهدف.</a:t>
            </a:r>
          </a:p>
          <a:p>
            <a:pPr marL="45720" indent="0">
              <a:buNone/>
            </a:pPr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" indent="0" algn="ctr">
              <a:buNone/>
            </a:pPr>
            <a:r>
              <a:rPr lang="ar-LB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إلتزامكم</a:t>
            </a:r>
            <a:r>
              <a:rPr lang="ar-L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ومثابرتكم سيصنعان العجائب! </a:t>
            </a:r>
            <a:endParaRPr lang="he-I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LB" sz="4800" dirty="0">
                <a:solidFill>
                  <a:schemeClr val="tx1"/>
                </a:solidFill>
              </a:rPr>
              <a:t>في الختام</a:t>
            </a:r>
            <a:endParaRPr lang="he-IL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838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שת">
  <a:themeElements>
    <a:clrScheme name="התאמה אישית 59">
      <a:dk1>
        <a:sysClr val="windowText" lastClr="000000"/>
      </a:dk1>
      <a:lt1>
        <a:sysClr val="window" lastClr="FFFFFF"/>
      </a:lt1>
      <a:dk2>
        <a:srgbClr val="C8ECF3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0070C0"/>
      </a:hlink>
      <a:folHlink>
        <a:srgbClr val="0070C0"/>
      </a:folHlink>
    </a:clrScheme>
    <a:fontScheme name="רשת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רשת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2039</Words>
  <Application>Microsoft Office PowerPoint</Application>
  <PresentationFormat>מסך רחב</PresentationFormat>
  <Paragraphs>304</Paragraphs>
  <Slides>34</Slides>
  <Notes>28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42" baseType="lpstr">
      <vt:lpstr>Arial</vt:lpstr>
      <vt:lpstr>Calibri</vt:lpstr>
      <vt:lpstr>David</vt:lpstr>
      <vt:lpstr>Franklin Gothic Medium</vt:lpstr>
      <vt:lpstr>Varela Round</vt:lpstr>
      <vt:lpstr>Wingdings</vt:lpstr>
      <vt:lpstr>Wingdings 2</vt:lpstr>
      <vt:lpstr>רשת</vt:lpstr>
      <vt:lpstr>  SMART – تحديد أهدافٍ "ذكيّة" البعيد هو القريب الجديد!   </vt:lpstr>
      <vt:lpstr>لحظة قبل أن نبدأ...</vt:lpstr>
      <vt:lpstr>قوانين سترافقنا خلال دروس المهارات الحياتيّة </vt:lpstr>
      <vt:lpstr>قوانين للتّصرف في حيّز ال- ZOOM </vt:lpstr>
      <vt:lpstr>اعتماد الأسئلة المُوَجِّهة </vt:lpstr>
      <vt:lpstr>ماذا نُحضر للدّرس ؟ </vt:lpstr>
      <vt:lpstr>ماذا سنتعلّم اليوم ؟</vt:lpstr>
      <vt:lpstr>تجربة  فرديّة </vt:lpstr>
      <vt:lpstr>لحظة , نحنُ نتعلّم !</vt:lpstr>
      <vt:lpstr>מצגת של PowerPoint‏</vt:lpstr>
      <vt:lpstr> ماذا نتعلّم مِن هذه الجُملة؟</vt:lpstr>
      <vt:lpstr>صورة مِن المستقبل</vt:lpstr>
      <vt:lpstr>لحظة نتأمّل</vt:lpstr>
      <vt:lpstr>لحظة , نحنُ نتعلّم !</vt:lpstr>
      <vt:lpstr>مثال لتطبيق نموذج   SMART</vt:lpstr>
      <vt:lpstr>أفكار للدّرس القادم</vt:lpstr>
      <vt:lpstr>كيف كان الدّرس؟</vt:lpstr>
      <vt:lpstr>  SMART – تحديد أهدافٍ "ذكيّة" البعيد هو القريب الجديد!   </vt:lpstr>
      <vt:lpstr>اعتماد الأسئلة المُوَجِّهة </vt:lpstr>
      <vt:lpstr>ماذا نُحضر للدّرس ؟ </vt:lpstr>
      <vt:lpstr>ماذا سنتعلّم اليوم ؟</vt:lpstr>
      <vt:lpstr>لحظة , نحنُ نتعلّم !</vt:lpstr>
      <vt:lpstr>نحدّد هدفاً لأنفسنا</vt:lpstr>
      <vt:lpstr>صياغة مجدّدة للهدف </vt:lpstr>
      <vt:lpstr>ترجمة الهدف لخطوات(معالم الطّريق)</vt:lpstr>
      <vt:lpstr>ترجمة الهدف لخطوات(معالم الطّريق)</vt:lpstr>
      <vt:lpstr>ترجمة الهدف لخطوات(معالم الطّريق)</vt:lpstr>
      <vt:lpstr>خطّة عمل ل-4 أسابيع</vt:lpstr>
      <vt:lpstr> نحدّد هدفاً لأنفسنا</vt:lpstr>
      <vt:lpstr>نعمل على تحقيق الهدف</vt:lpstr>
      <vt:lpstr>مهمّة للتّطبيق </vt:lpstr>
      <vt:lpstr>ماذا أريد أن أقول مع خِتام درسِنا ؟ (أُكتبوا ما لديكم,  بشكلٍ مُحتَرِم في التشات )</vt:lpstr>
      <vt:lpstr>نلّخص</vt:lpstr>
      <vt:lpstr>في الختام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Teacher</dc:creator>
  <cp:lastModifiedBy>Safa</cp:lastModifiedBy>
  <cp:revision>158</cp:revision>
  <dcterms:created xsi:type="dcterms:W3CDTF">2020-04-16T16:07:27Z</dcterms:created>
  <dcterms:modified xsi:type="dcterms:W3CDTF">2020-08-28T17:03:20Z</dcterms:modified>
</cp:coreProperties>
</file>