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8"/>
  </p:notesMasterIdLst>
  <p:sldIdLst>
    <p:sldId id="277" r:id="rId2"/>
    <p:sldId id="259" r:id="rId3"/>
    <p:sldId id="266" r:id="rId4"/>
    <p:sldId id="494" r:id="rId5"/>
    <p:sldId id="261" r:id="rId6"/>
    <p:sldId id="263" r:id="rId7"/>
    <p:sldId id="483" r:id="rId8"/>
    <p:sldId id="268" r:id="rId9"/>
    <p:sldId id="272" r:id="rId10"/>
    <p:sldId id="278" r:id="rId11"/>
    <p:sldId id="269" r:id="rId12"/>
    <p:sldId id="273" r:id="rId13"/>
    <p:sldId id="279" r:id="rId14"/>
    <p:sldId id="281" r:id="rId15"/>
    <p:sldId id="495" r:id="rId16"/>
    <p:sldId id="484" r:id="rId17"/>
    <p:sldId id="485" r:id="rId18"/>
    <p:sldId id="486" r:id="rId19"/>
    <p:sldId id="488" r:id="rId20"/>
    <p:sldId id="489" r:id="rId21"/>
    <p:sldId id="490" r:id="rId22"/>
    <p:sldId id="491" r:id="rId23"/>
    <p:sldId id="497" r:id="rId24"/>
    <p:sldId id="270" r:id="rId25"/>
    <p:sldId id="274" r:id="rId26"/>
    <p:sldId id="271" r:id="rId2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83848" autoAdjust="0"/>
  </p:normalViewPr>
  <p:slideViewPr>
    <p:cSldViewPr snapToGrid="0">
      <p:cViewPr varScale="1">
        <p:scale>
          <a:sx n="56" d="100"/>
          <a:sy n="56" d="100"/>
        </p:scale>
        <p:origin x="106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EEA70F1-1EEA-4EAC-BA6B-F0B8B7455A99}" type="datetimeFigureOut">
              <a:rPr lang="he-IL" smtClean="0"/>
              <a:t>ח'/אלול/תש"פ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636932-1D11-4359-B5AE-4A5A23CB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06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sz="1200" b="0" i="0" u="none" strike="noStrike" cap="none" baseline="0" dirty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تحيّة للجميع،</a:t>
            </a:r>
            <a:endParaRPr lang="he-IL" sz="1200" b="0" i="0" u="none" strike="noStrike" cap="none" baseline="0" dirty="0">
              <a:solidFill>
                <a:schemeClr val="dk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pPr algn="r" rtl="1"/>
            <a:r>
              <a:rPr lang="ar-JO" sz="1200" b="0" i="0" u="none" strike="noStrike" cap="none" dirty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أنتم تُشاهدونني الآن من بيوتكم، عبرَ شاشةِ الحاسوب.</a:t>
            </a:r>
            <a:endParaRPr lang="he-IL" sz="1200" b="0" i="0" u="none" strike="noStrike" cap="none" dirty="0">
              <a:solidFill>
                <a:schemeClr val="dk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pPr algn="r" rtl="1"/>
            <a:r>
              <a:rPr lang="ar-JO" sz="1200" b="0" i="0" u="none" strike="noStrike" cap="none" dirty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هذا ليس درساً عاديّاً، وهذا ليس نهج التّعليم المُعتاد .</a:t>
            </a:r>
            <a:endParaRPr lang="he-IL" sz="1200" b="0" i="0" u="none" strike="noStrike" cap="none" dirty="0">
              <a:solidFill>
                <a:schemeClr val="dk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pPr algn="r" rtl="1"/>
            <a:r>
              <a:rPr lang="ar-JO" sz="1200" b="0" i="0" u="none" strike="noStrike" cap="none" dirty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والحقيقة هذه هي تجربة جديدة بالنّسبة لي ولباقي معلّميكم .</a:t>
            </a:r>
            <a:r>
              <a:rPr lang="he-IL" sz="1200" b="0" i="0" u="none" strike="noStrike" cap="none" dirty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.</a:t>
            </a:r>
          </a:p>
          <a:p>
            <a:pPr algn="r" rtl="1"/>
            <a:r>
              <a:rPr lang="ar-JO" sz="1200" b="0" i="0" u="none" strike="noStrike" cap="none" dirty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تخميني هو أنّكم جميعاً، أثناء المُكوثِ بالبيت،  تمرون </a:t>
            </a:r>
            <a:r>
              <a:rPr lang="ar-JO" sz="1200" b="0" i="0" u="none" strike="noStrike" cap="none" dirty="0" err="1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بلحطاتٍ</a:t>
            </a:r>
            <a:r>
              <a:rPr lang="ar-JO" sz="1200" b="0" i="0" u="none" strike="noStrike" cap="none" dirty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تشعرون خلالها بالسرور والمُتعة، وبلحظاتٍ أخرى قد تشعرون فيها بالخوف والقلق.</a:t>
            </a:r>
          </a:p>
          <a:p>
            <a:pPr algn="r" rtl="1"/>
            <a:r>
              <a:rPr lang="ar-JO" sz="1200" b="0" i="0" u="none" strike="noStrike" cap="none" dirty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تحديداً لأجلِ هذه اللّحظات علينا أن نتذكّر أنّنا نملكُ -  </a:t>
            </a:r>
            <a:r>
              <a:rPr lang="ar-JO" sz="1200" b="1" i="0" u="none" strike="noStrike" cap="none" dirty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مهارات حياتيّة  </a:t>
            </a:r>
            <a:endParaRPr lang="he-IL" sz="1200" b="1" i="0" u="none" strike="noStrike" cap="none" dirty="0">
              <a:solidFill>
                <a:schemeClr val="dk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pPr algn="r" rtl="1"/>
            <a:r>
              <a:rPr lang="ar-JO" sz="1200" b="0" i="0" u="none" strike="noStrike" cap="none" dirty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مهارات حياتيّة هي القوى والقُدرات الكامنةُ داخلنا. منها مثلا، قُوّتنا في التّعامل مع أوضاع الضّغط وحالات الطّوارئ.</a:t>
            </a:r>
            <a:endParaRPr lang="he-IL" sz="1200" b="0" i="0" u="none" strike="noStrike" cap="none" dirty="0">
              <a:solidFill>
                <a:schemeClr val="dk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pPr algn="r" rtl="1"/>
            <a:r>
              <a:rPr lang="ar-JO" sz="1200" b="0" i="0" u="none" strike="noStrike" cap="none" dirty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مهارات حياتيّة هي قوّتنا بأن نكون أصدقاء، نبدي الاهتمام والمراعاة للآخر .</a:t>
            </a:r>
          </a:p>
          <a:p>
            <a:pPr algn="r" rtl="1"/>
            <a:r>
              <a:rPr lang="ar-JO" sz="1200" b="0" i="0" u="none" strike="noStrike" cap="none" dirty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هي أيضاً القوّة لطلب المُساعدة، وللمُشاركة بما نشعر، وللبحثُ عمّن يمدُّ لنا يدَ العون عند الحاجة . </a:t>
            </a:r>
          </a:p>
          <a:p>
            <a:pPr algn="r" rtl="1"/>
            <a:r>
              <a:rPr lang="ar-JO" sz="1200" b="0" i="0" u="none" strike="noStrike" cap="none" dirty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إذا نحن أمامَ  تَعَلُّم  درس مهارات حياتية عن بعد, يتيحُ لكم الشّعورَ بالقُرب!</a:t>
            </a:r>
          </a:p>
          <a:p>
            <a:pPr algn="r" rtl="1"/>
            <a:r>
              <a:rPr lang="ar-JO" sz="1200" b="0" i="0" u="none" strike="noStrike" cap="none" dirty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هيّا بنا ننطلق!!</a:t>
            </a:r>
            <a:endParaRPr lang="he-IL" sz="1200" b="0" i="0" u="none" strike="noStrike" cap="none" dirty="0">
              <a:solidFill>
                <a:schemeClr val="dk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pPr algn="r" rtl="1"/>
            <a:endParaRPr lang="he-IL" sz="1200" b="0" i="0" u="none" strike="noStrike" cap="none" dirty="0">
              <a:solidFill>
                <a:schemeClr val="dk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5505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baseline="0" dirty="0"/>
              <a:t>ندعو الطّلاب للمشاركة بالإجابات الّتي فكّروا فيها\ أو سجّلوها. المُشاركة تتمّ عبر السّماعة، أو في التشات.</a:t>
            </a:r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0550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نُلخّص الأفكار والاجابات الّتي طُرحت خلال النّقاش , نربطها مع مضامين الدّرس الأساسيّة، نسمّي مصطلحات الدّرس ثمّ نُعرّفها .</a:t>
            </a:r>
          </a:p>
          <a:p>
            <a:r>
              <a:rPr lang="ar-JO" dirty="0"/>
              <a:t>يشرح المعلّم\ة  الحروف والكلمات في نموذج</a:t>
            </a:r>
            <a:r>
              <a:rPr lang="en-US" dirty="0"/>
              <a:t>                  “SWOT”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4368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/>
              <a:t>متابعة</a:t>
            </a:r>
            <a:r>
              <a:rPr lang="ar-LB" baseline="0" dirty="0"/>
              <a:t> الشرح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1384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dirty="0"/>
              <a:t>يعطي المعلّم\ة  أمثلة  يمكن تحليلها حسب نموذج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“SWOT”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: التّعلم عن بعد، أو أمر أخترته كحجرٍ كبير ، مثلاً : تعلّم العزف على </a:t>
            </a:r>
            <a:r>
              <a:rPr kumimoji="0" lang="ar-J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الجيتارة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مواطن القوّة : محفّز داخليّ،  فضول، الرّغبة- تحقيق أمرٍ لطالما رغبت به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مواطن الضّعف : تعلّمت في الماضي العزف على آلة أخرى، لكنّي لم أثابر وتوقّفت( عدم المثابرة )، أصابُ باليأس سريعاً إذا لم يتحقّق النّجاح فوراً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فرص : لدّي مُتّسع من الوقت، نحن في عطلة، أهلي يشجّعون فكرة انشغالي بفعاليّات متعدّدة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معيقات : قد يكون من الصّعب مجيئ معلّم لتعليمي في بيتنا المكتظّ 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44F7-F52C-4561-88DE-AA445A3B8C3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36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LB" dirty="0"/>
              <a:t>تطلب المعلمة\</a:t>
            </a:r>
            <a:r>
              <a:rPr lang="ar-LB" baseline="0" dirty="0"/>
              <a:t> المستشارة ارسال الجدول بالميل او مشاركته بلوح </a:t>
            </a:r>
            <a:r>
              <a:rPr lang="en-US" baseline="0" dirty="0" err="1"/>
              <a:t>padlet</a:t>
            </a:r>
            <a:r>
              <a:rPr lang="ar-LB" baseline="0" dirty="0"/>
              <a:t> او بمجموعة </a:t>
            </a:r>
            <a:r>
              <a:rPr lang="ar-LB" baseline="0" dirty="0" err="1"/>
              <a:t>الواتس</a:t>
            </a:r>
            <a:r>
              <a:rPr lang="ar-LB" baseline="0" dirty="0"/>
              <a:t> اب الصّفيّة بعد </a:t>
            </a:r>
            <a:r>
              <a:rPr lang="ar-LB" baseline="0" dirty="0" err="1"/>
              <a:t>إنتهاء</a:t>
            </a:r>
            <a:r>
              <a:rPr lang="ar-LB" baseline="0" dirty="0"/>
              <a:t> اللقاء</a:t>
            </a: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2791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الفرصة والمخاطرة  :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סיכוי וסיכון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44F7-F52C-4561-88DE-AA445A3B8C3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62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ممكن عبر التشات أو بالمشاركة الصوتيّة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44F7-F52C-4561-88DE-AA445A3B8C3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03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تلخص المعلمة\ المستشارة وتضيف مخاطر أخرى تطرق لها الطلاب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44F7-F52C-4561-88DE-AA445A3B8C3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44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/>
              <a:t>نلخص</a:t>
            </a:r>
            <a:r>
              <a:rPr lang="ar-LB" baseline="0" dirty="0"/>
              <a:t> ونربط السلوكيات بموضوع الحدود الخارجيّة والداخليّة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44F7-F52C-4561-88DE-AA445A3B8C3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84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إشارة المرور الدّاخليّة لكلّ واحدٍ منّا هي حدوده الدّاخليّة الّتي وضعها لنفسه, فتحدّد له أين ومتى يتوقّف، متى عليه أن يحذر، ومتى يمكنه الاستمرار </a:t>
            </a:r>
          </a:p>
          <a:p>
            <a:r>
              <a:rPr lang="ar-JO" dirty="0"/>
              <a:t>الأمور الّتي تؤثّر على وضع الضوء الأحمر هي : القيم, المشاعر، الضّمير، الأعراف، أشخاص أحبّهم أو أقدّرهم </a:t>
            </a:r>
          </a:p>
          <a:p>
            <a:r>
              <a:rPr lang="ar-JO" dirty="0"/>
              <a:t>المشاعر- مثلاً : الخوف، قلة الحيلة، فقدان السّيطرة، القلق، الطمأنينة، الأمان أو التوتر بلبلة، الشّعور بالمقدرة</a:t>
            </a:r>
          </a:p>
          <a:p>
            <a:r>
              <a:rPr lang="ar-JO" dirty="0"/>
              <a:t>القيم – مثلاً: الاحترام، الصّراحة، الاستقامة، العدل، الذّنب، المساواة، الحريّة بدون حدود.</a:t>
            </a:r>
          </a:p>
          <a:p>
            <a:r>
              <a:rPr lang="ar-JO" dirty="0"/>
              <a:t> القانون\ الأعراف- الاعتراف بسلطة القانون\ حفظ الحدود، العدل الاجتماعي. </a:t>
            </a:r>
          </a:p>
          <a:p>
            <a:r>
              <a:rPr lang="ar-JO" dirty="0"/>
              <a:t>الضّمير – مثلاً : سأسبّب الأذى لمن أحبّ\ الشّعور بالذّنب أو المسؤوليّة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44F7-F52C-4561-88DE-AA445A3B8C3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17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ar-JO" sz="2000" b="0" i="0" u="none" strike="noStrike" kern="1200" cap="none" spc="150" normalizeH="0" baseline="0" noProof="0" dirty="0">
                <a:ln>
                  <a:noFill/>
                </a:ln>
                <a:solidFill>
                  <a:srgbClr val="39CDE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يوصى بترسيخ بعض القوانين كقاعدةٍ لخلقِ حيّز محميّ للحوار, يُتيحُ الإصغاء والمُشاركة المُحتَرِمة الفعّالة. 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9510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/>
              <a:t>جميعنا</a:t>
            </a:r>
            <a:r>
              <a:rPr lang="ar-LB" baseline="0" dirty="0"/>
              <a:t> يعرف </a:t>
            </a:r>
            <a:r>
              <a:rPr lang="ar-JO" dirty="0"/>
              <a:t>إشارة المرور،</a:t>
            </a:r>
            <a:r>
              <a:rPr lang="ar-LB" dirty="0"/>
              <a:t> اليوم </a:t>
            </a:r>
            <a:r>
              <a:rPr lang="ar-JO" dirty="0"/>
              <a:t> نستعملها </a:t>
            </a:r>
            <a:r>
              <a:rPr lang="ar-JO" b="1" dirty="0"/>
              <a:t>هنا لتشخيص أوضاع خطرة يمكن أن تحدث نتيجةً للفراغ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44F7-F52C-4561-88DE-AA445A3B8C3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19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44F7-F52C-4561-88DE-AA445A3B8C3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72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baseline="0" dirty="0"/>
              <a:t>ندعو الطّلاب للمشاركة بالإجابات الّتي فكّروا فيها\ أو سجّلوها. المُشاركة تتمّ عبر السّماعة، أو في التشات</a:t>
            </a:r>
            <a:r>
              <a:rPr lang="ar-LB" baseline="0" dirty="0"/>
              <a:t> أو ممكن إنتاج لوح </a:t>
            </a:r>
            <a:r>
              <a:rPr lang="en-US" baseline="0" dirty="0" err="1"/>
              <a:t>padlet</a:t>
            </a:r>
            <a:r>
              <a:rPr lang="en-US" baseline="0" dirty="0"/>
              <a:t>  </a:t>
            </a:r>
            <a:r>
              <a:rPr lang="ar-LB" baseline="0" dirty="0"/>
              <a:t> لكل سؤال ويتم مشاركة الشاشة وتلخيص المضامين</a:t>
            </a:r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5629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  <a:t>ندعو بعض الطّلاب للمُشاركةِ بما لديهم، نسأل مع ماذا ستخرجُ من هذا الدّرس؟ </a:t>
            </a:r>
          </a:p>
          <a:p>
            <a: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  <a:t>يمكن التنفيذُ بواسطة التشات .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5392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6721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  <a:t>التّلخيص: </a:t>
            </a:r>
            <a:endParaRPr lang="he-IL" sz="1200" b="0" i="0" u="none" strike="noStrike" cap="none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r>
              <a:rPr lang="he-IL" sz="1200" b="0" i="0" u="none" strike="noStrike" cap="none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ar-JO" sz="1200" b="0" i="0" u="none" strike="noStrike" cap="none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آمل أن تكونوا قد شعرتم بالقرب،  وبأننا معاً رغم البعد.</a:t>
            </a:r>
          </a:p>
          <a:p>
            <a:r>
              <a:rPr lang="ar-JO" sz="1200" b="0" i="0" u="none" strike="noStrike" cap="none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في أيّامِ التّعلّم عن بُعد لا تبقوا وحدكم، تحدّثوا مع العائلة, مع الأصدقاء, معي ومع باقي المعلّمين.</a:t>
            </a:r>
          </a:p>
          <a:p>
            <a:r>
              <a:rPr lang="ar-JO" sz="1200" b="0" i="0" u="none" strike="noStrike" cap="none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شاركوا الآخرين من أهل وأصدقاء بما يجولُ في بالكم من مشاعر وأفكار، وأبدو اهتماماً بما يحدثُ لهم .</a:t>
            </a:r>
          </a:p>
          <a:p>
            <a:pPr algn="r" rtl="1"/>
            <a:endParaRPr lang="he-IL" sz="1200" b="0" i="0" u="none" strike="noStrike" cap="none" dirty="0">
              <a:solidFill>
                <a:schemeClr val="dk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pPr algn="r" rtl="1"/>
            <a:r>
              <a:rPr lang="he-IL" sz="1200" b="0" i="0" u="none" strike="noStrike" cap="none" dirty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 </a:t>
            </a:r>
          </a:p>
          <a:p>
            <a:pPr algn="r"/>
            <a:r>
              <a:rPr lang="he-IL" sz="1200" b="0" i="0" u="none" strike="noStrike" cap="none" dirty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</a:t>
            </a:r>
            <a:endParaRPr lang="he-IL" dirty="0"/>
          </a:p>
          <a:p>
            <a:pPr algn="r" rtl="1"/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b="1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143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0759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/>
              <a:t>يمكن إضافة ضابط وقت </a:t>
            </a:r>
            <a:r>
              <a:rPr lang="en-US" dirty="0"/>
              <a:t>Timer </a:t>
            </a:r>
            <a:r>
              <a:rPr lang="ar-JO" dirty="0"/>
              <a:t> لمُدّة دقيقتين.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6477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4796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36932-1D11-4359-B5AE-4A5A23CB4E91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17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 err="1"/>
              <a:t>إضغط</a:t>
            </a:r>
            <a:r>
              <a:rPr lang="ar-LB" baseline="0" dirty="0"/>
              <a:t> على الصورة لتشغيل الفيلم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9842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للمعلّم\ة : في العطلة قد يتوفّر للطّلاب عدد أكبر من ساعات الفراغ، حيث تكون مسؤولية اشغالها ملقاة عليكم؛ لذا مهمّ أن تخطّطوا للفعاليّات التّي ستشغلون بها هذا الوقت.</a:t>
            </a:r>
          </a:p>
          <a:p>
            <a:r>
              <a:rPr lang="ar-JO" dirty="0"/>
              <a:t>أن تفحصوا مع ذاتكم كيف ستقضونه، ما هي "الحجارة الكبيرة" 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3001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المعلّم\ة يسأل : ماذا ستدخلون إلى وعائكم ؟</a:t>
            </a:r>
          </a:p>
          <a:p>
            <a:r>
              <a:rPr lang="ar-JO" dirty="0"/>
              <a:t>ما هو الأمر الأهم الّذي ترغبون في تنفيذه خلال العطلة،  الّذي لا يتسنّى لكم عمله في باقي أيام السّنة؟</a:t>
            </a:r>
            <a:endParaRPr lang="he-IL" dirty="0"/>
          </a:p>
          <a:p>
            <a:r>
              <a:rPr lang="ar-JO" dirty="0"/>
              <a:t>ما هي الأمور الّتي لا تريدون التّنازل عنها، لأنّها الأهم بالنّسبة لكم ؟ </a:t>
            </a: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he-IL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ماذا تريدون أن تفعلوا ايضاً، في حال توفّر لكم المزيد من الوقت؟</a:t>
            </a:r>
            <a:endParaRPr kumimoji="0" lang="ar-JO" alt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ما هي الأمور الّتي لا بأس إذا لم يتسنّى لكم تنفيذها ؟</a:t>
            </a:r>
            <a:endParaRPr kumimoji="0" lang="he-IL" alt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384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68D0241-A22E-46EF-B414-AE6B9B97DEEC}" type="datetimeFigureOut">
              <a:rPr lang="he-IL" smtClean="0">
                <a:solidFill>
                  <a:srgbClr val="E7E6E6"/>
                </a:solidFill>
              </a:rPr>
              <a:pPr/>
              <a:t>ח'/אלול/תש"פ</a:t>
            </a:fld>
            <a:endParaRPr lang="he-IL">
              <a:solidFill>
                <a:srgbClr val="E7E6E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E4C521-900B-4440-BC7F-62324647316E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he-IL">
              <a:solidFill>
                <a:srgbClr val="E7E6E6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3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ח'/אלול/תש"פ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5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ח'/אלול/תש"פ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E4C521-900B-4440-BC7F-62324647316E}" type="slidenum">
              <a:rPr lang="he-IL" smtClean="0">
                <a:solidFill>
                  <a:srgbClr val="E7E6E6"/>
                </a:solidFill>
              </a:rPr>
              <a:pPr/>
              <a:t>‹#›</a:t>
            </a:fld>
            <a:endParaRPr lang="he-IL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63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2"/>
            <a:ext cx="10873415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213" y="3655832"/>
            <a:ext cx="10873415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839491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3032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 על פורמט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93700" y="228600"/>
            <a:ext cx="11782372" cy="6470650"/>
          </a:xfrm>
        </p:spPr>
        <p:txBody>
          <a:bodyPr/>
          <a:lstStyle>
            <a:lvl1pPr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</p:spTree>
    <p:extLst>
      <p:ext uri="{BB962C8B-B14F-4D97-AF65-F5344CB8AC3E}">
        <p14:creationId xmlns:p14="http://schemas.microsoft.com/office/powerpoint/2010/main" val="1953065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485228-0E29-4D12-A6E9-299A5C76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088C8B4-22B8-402C-8100-ED5EA1F7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52B-607E-4869-A917-C44959BDCB12}" type="datetimeFigureOut">
              <a:rPr lang="he-IL" smtClean="0"/>
              <a:pPr/>
              <a:t>ח'/אלול/תש"פ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3864E2F-0B6E-4A5C-BFAA-22472070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645161E-6299-41F9-9211-72210EF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8121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82" y="1288473"/>
            <a:ext cx="10872592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192531"/>
            <a:ext cx="10872585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36984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ח'/אלול/תש"פ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8D0241-A22E-46EF-B414-AE6B9B97DEEC}" type="datetimeFigureOut">
              <a:rPr lang="he-IL" smtClean="0"/>
              <a:pPr/>
              <a:t>ח'/אלול/תש"פ</a:t>
            </a:fld>
            <a:endParaRPr lang="he-I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E4C521-900B-4440-BC7F-62324647316E}" type="slidenum">
              <a:rPr lang="he-IL" smtClean="0">
                <a:solidFill>
                  <a:srgbClr val="E7E6E6"/>
                </a:solidFill>
              </a:rPr>
              <a:pPr/>
              <a:t>‹#›</a:t>
            </a:fld>
            <a:endParaRPr lang="he-IL">
              <a:solidFill>
                <a:srgbClr val="E7E6E6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ח'/אלול/תש"פ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6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ח'/אלול/תש"פ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2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ח'/אלול/תש"פ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0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ח'/אלול/תש"פ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8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ח'/אלול/תש"פ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E4C521-900B-4440-BC7F-62324647316E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24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E7E6E6"/>
                </a:solidFill>
              </a:rPr>
              <a:pPr/>
              <a:t>ח'/אלול/תש"פ</a:t>
            </a:fld>
            <a:endParaRPr lang="he-IL">
              <a:solidFill>
                <a:srgbClr val="E7E6E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E7E6E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E7E6E6"/>
                </a:solidFill>
              </a:rPr>
              <a:pPr/>
              <a:t>‹#›</a:t>
            </a:fld>
            <a:endParaRPr lang="he-IL">
              <a:solidFill>
                <a:srgbClr val="E7E6E6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03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ח'/אלול/תש"פ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1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7" r:id="rId14"/>
    <p:sldLayoutId id="2147483678" r:id="rId15"/>
    <p:sldLayoutId id="2147483679" r:id="rId16"/>
    <p:sldLayoutId id="2147483680" r:id="rId17"/>
  </p:sldLayoutIdLst>
  <p:txStyles>
    <p:titleStyle>
      <a:lvl1pPr algn="ctr" defTabSz="914400" rtl="1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r" defTabSz="914400" rtl="1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r" defTabSz="914400" rtl="1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eyda.education.gov.il/files/shefi/cherum/corona/Aravit_Aklim_Kita_Mekuvan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7mO3l8BI6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  <a:latin typeface="Calibri" panose="020F0502020204030204" pitchFamily="34" charset="0"/>
                <a:cs typeface="+mj-cs"/>
              </a:rPr>
              <a:t>درس مهارات حياتيّة تزامنيّ مُحَوسب</a:t>
            </a:r>
            <a:endParaRPr lang="he-IL" sz="2800" b="1" dirty="0">
              <a:solidFill>
                <a:schemeClr val="tx1"/>
              </a:solidFill>
              <a:latin typeface="Calibri" panose="020F0502020204030204" pitchFamily="34" charset="0"/>
              <a:cs typeface="+mj-cs"/>
            </a:endParaRPr>
          </a:p>
          <a:p>
            <a:pPr algn="ctr"/>
            <a:r>
              <a:rPr lang="ar-SA" sz="2800" b="1" spc="0" dirty="0">
                <a:solidFill>
                  <a:schemeClr val="tx1"/>
                </a:solidFill>
                <a:latin typeface="Calibri" panose="020F0502020204030204" pitchFamily="34" charset="0"/>
                <a:sym typeface="Varela Round"/>
              </a:rPr>
              <a:t>لصف</a:t>
            </a:r>
            <a:r>
              <a:rPr lang="ar-LB" sz="2800" b="1" spc="0" dirty="0">
                <a:solidFill>
                  <a:schemeClr val="tx1"/>
                </a:solidFill>
                <a:latin typeface="Calibri" panose="020F0502020204030204" pitchFamily="34" charset="0"/>
                <a:sym typeface="Varela Round"/>
              </a:rPr>
              <a:t>وف</a:t>
            </a:r>
            <a:r>
              <a:rPr lang="ar-SA" sz="2800" b="1" spc="0" dirty="0">
                <a:solidFill>
                  <a:schemeClr val="tx1"/>
                </a:solidFill>
                <a:latin typeface="Calibri" panose="020F0502020204030204" pitchFamily="34" charset="0"/>
                <a:sym typeface="Varela Round"/>
              </a:rPr>
              <a:t> الع</a:t>
            </a:r>
            <a:r>
              <a:rPr lang="ar-LB" sz="2800" b="1" spc="0" dirty="0">
                <a:solidFill>
                  <a:schemeClr val="tx1"/>
                </a:solidFill>
                <a:latin typeface="Calibri" panose="020F0502020204030204" pitchFamily="34" charset="0"/>
                <a:sym typeface="Varela Round"/>
              </a:rPr>
              <a:t>واشر</a:t>
            </a:r>
            <a:r>
              <a:rPr lang="ar-SA" sz="2800" b="1" spc="0" dirty="0">
                <a:solidFill>
                  <a:schemeClr val="tx1"/>
                </a:solidFill>
                <a:latin typeface="Calibri" panose="020F0502020204030204" pitchFamily="34" charset="0"/>
                <a:sym typeface="Varela Round"/>
              </a:rPr>
              <a:t>- الث</a:t>
            </a:r>
            <a:r>
              <a:rPr lang="ar-LB" sz="2800" b="1" spc="0" dirty="0">
                <a:solidFill>
                  <a:schemeClr val="tx1"/>
                </a:solidFill>
                <a:latin typeface="Calibri" panose="020F0502020204030204" pitchFamily="34" charset="0"/>
                <a:sym typeface="Varela Round"/>
              </a:rPr>
              <a:t>واني</a:t>
            </a:r>
            <a:r>
              <a:rPr lang="ar-SA" sz="2800" b="1" spc="0" dirty="0">
                <a:solidFill>
                  <a:schemeClr val="tx1"/>
                </a:solidFill>
                <a:latin typeface="Calibri" panose="020F0502020204030204" pitchFamily="34" charset="0"/>
                <a:sym typeface="Varela Round"/>
              </a:rPr>
              <a:t> عشر</a:t>
            </a:r>
            <a:endParaRPr lang="he-IL" sz="2800" b="1" dirty="0">
              <a:solidFill>
                <a:schemeClr val="tx1"/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060" y="1783906"/>
            <a:ext cx="8076416" cy="2097853"/>
          </a:xfrm>
        </p:spPr>
        <p:txBody>
          <a:bodyPr/>
          <a:lstStyle/>
          <a:p>
            <a:pPr algn="ctr"/>
            <a:br>
              <a:rPr lang="ar-JO" sz="24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ar-SA" sz="4000" b="1" cap="none" spc="0" dirty="0">
                <a:solidFill>
                  <a:schemeClr val="tx1"/>
                </a:solidFill>
                <a:latin typeface="Calibri" panose="020F0502020204030204" pitchFamily="34" charset="0"/>
              </a:rPr>
              <a:t>"وقت الفراغ والت</a:t>
            </a:r>
            <a:r>
              <a:rPr lang="ar-JO" sz="4000" b="1" cap="none" spc="0" dirty="0">
                <a:solidFill>
                  <a:schemeClr val="tx1"/>
                </a:solidFill>
                <a:latin typeface="Calibri" panose="020F0502020204030204" pitchFamily="34" charset="0"/>
              </a:rPr>
              <a:t>ّ</a:t>
            </a:r>
            <a:r>
              <a:rPr lang="ar-SA" sz="4000" b="1" cap="none" spc="0" dirty="0">
                <a:solidFill>
                  <a:schemeClr val="tx1"/>
                </a:solidFill>
                <a:latin typeface="Calibri" panose="020F0502020204030204" pitchFamily="34" charset="0"/>
              </a:rPr>
              <a:t>صرّفات الخطرة</a:t>
            </a:r>
            <a:r>
              <a:rPr lang="he-IL" sz="4000" b="1" cap="none" spc="0" dirty="0">
                <a:solidFill>
                  <a:schemeClr val="tx1"/>
                </a:solidFill>
                <a:latin typeface="Calibri" panose="020F0502020204030204" pitchFamily="34" charset="0"/>
              </a:rPr>
              <a:t>"</a:t>
            </a:r>
            <a:br>
              <a:rPr lang="ar-JO" sz="28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he-IL" sz="28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ar-JO" sz="3200" dirty="0">
                <a:solidFill>
                  <a:schemeClr val="tx1"/>
                </a:solidFill>
                <a:latin typeface="Calibri" panose="020F0502020204030204" pitchFamily="34" charset="0"/>
              </a:rPr>
              <a:t>البعيد هو القريب الجديد! </a:t>
            </a:r>
            <a:br>
              <a:rPr lang="he-IL" sz="2400" dirty="0"/>
            </a:br>
            <a:b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ar-JO" sz="2400" dirty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endParaRPr lang="he-IL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12" y="190735"/>
            <a:ext cx="7762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728864" y="879410"/>
            <a:ext cx="2141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Arial Bold" panose="020B0704020202020204" pitchFamily="34" charset="0"/>
              </a:rPr>
              <a:t>משרד החינוך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Arial Bold" panose="020B0704020202020204" pitchFamily="34" charset="0"/>
              </a:rPr>
              <a:t>מינהל</a:t>
            </a:r>
            <a:r>
              <a:rPr kumimoji="0" lang="he-I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Arial Bold" panose="020B0704020202020204" pitchFamily="34" charset="0"/>
              </a:rPr>
              <a:t> פדגוגי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Arial Bold" panose="020B0704020202020204" pitchFamily="34" charset="0"/>
              </a:rPr>
              <a:t>אגף בכיר שירות פסיכולוגי ייעוצי</a:t>
            </a:r>
          </a:p>
        </p:txBody>
      </p:sp>
      <p:pic>
        <p:nvPicPr>
          <p:cNvPr id="1026" name="Picture 2" descr="Heart, Love, Keyboard, Enter, Button, Computer, Lap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9" y="3963206"/>
            <a:ext cx="3886576" cy="258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25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88098" y="1719071"/>
            <a:ext cx="11699309" cy="503245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ar-JO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ar-JO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ar-JO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2394" y="113211"/>
            <a:ext cx="11175013" cy="96033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ar-JO" sz="4800" b="1" dirty="0">
                <a:solidFill>
                  <a:srgbClr val="008080"/>
                </a:solidFill>
                <a:latin typeface="Calibri" panose="020F0502020204030204" pitchFamily="34" charset="0"/>
              </a:rPr>
              <a:t>نُخطّط أوقات الفراغ</a:t>
            </a:r>
            <a:endParaRPr lang="he-IL" sz="4800" b="1" dirty="0">
              <a:solidFill>
                <a:srgbClr val="00808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614AF370-A3B7-4B46-937D-CEBDE496DE38}"/>
              </a:ext>
            </a:extLst>
          </p:cNvPr>
          <p:cNvSpPr/>
          <p:nvPr/>
        </p:nvSpPr>
        <p:spPr>
          <a:xfrm>
            <a:off x="5500254" y="163522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رتّبوا</a:t>
            </a:r>
            <a:r>
              <a:rPr kumimoji="0" lang="ar-JO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القائمة حسب </a:t>
            </a:r>
            <a:r>
              <a:rPr kumimoji="0" lang="ar-SA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مدى الأهميّة</a:t>
            </a:r>
            <a:r>
              <a:rPr kumimoji="0" lang="ar-JO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ما هي أحجارك</a:t>
            </a:r>
            <a:r>
              <a:rPr kumimoji="0" lang="ar-SA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</a:t>
            </a:r>
            <a:r>
              <a:rPr kumimoji="0" lang="ar-JO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الكبيرة؟</a:t>
            </a:r>
            <a:endParaRPr kumimoji="0" lang="he-IL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www.windows2universe.org/teacher_resources/images/WS_INT_oxygen_1.jpg">
            <a:extLst>
              <a:ext uri="{FF2B5EF4-FFF2-40B4-BE49-F238E27FC236}">
                <a16:creationId xmlns:a16="http://schemas.microsoft.com/office/drawing/2014/main" id="{2889845D-A962-4AE6-A39E-40814D186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461654" y="2658577"/>
            <a:ext cx="8077199" cy="3731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B3A13BE9-77FB-4114-9C08-9CE0463BE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900" y="3664642"/>
            <a:ext cx="2615204" cy="22811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7771D2D-C8C9-417E-9E07-0DBC84F75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905" y="3664642"/>
            <a:ext cx="3256695" cy="22463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E003C019-6864-436A-A0D4-FB5AD2B6B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8750" y="2759967"/>
            <a:ext cx="2789450" cy="24628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99606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ar-JO" sz="4800" b="1" dirty="0">
                <a:solidFill>
                  <a:srgbClr val="008080"/>
                </a:solidFill>
                <a:latin typeface="Arial" panose="020B0604020202020204" pitchFamily="34" charset="0"/>
              </a:rPr>
              <a:t>من يرغب بمشاركة الإجابة ؟ </a:t>
            </a:r>
            <a:endParaRPr lang="he-IL" sz="4800" b="1" dirty="0">
              <a:solidFill>
                <a:srgbClr val="00808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Balloon, Comment, Thoughts, Support, Message, Say, Ta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29" y="2535333"/>
            <a:ext cx="3706741" cy="370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454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ar-JO" sz="2400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التعر</a:t>
            </a:r>
            <a:r>
              <a:rPr lang="ar-SA" sz="2400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ّ</a:t>
            </a:r>
            <a:r>
              <a:rPr lang="ar-JO" sz="2400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ف على نموذج </a:t>
            </a:r>
            <a:r>
              <a:rPr lang="en-US" sz="2400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SWOT </a:t>
            </a:r>
            <a:r>
              <a:rPr lang="ar-SA" sz="2400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مَواطن</a:t>
            </a:r>
            <a:r>
              <a:rPr lang="ar-JO" sz="2400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القوة</a:t>
            </a:r>
            <a:r>
              <a:rPr lang="ar-LB" sz="2400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، </a:t>
            </a:r>
            <a:r>
              <a:rPr lang="ar-JO" sz="2400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الضعف</a:t>
            </a:r>
            <a:r>
              <a:rPr lang="ar-LB" sz="2400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،</a:t>
            </a:r>
            <a:r>
              <a:rPr lang="ar-JO" sz="2400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الفرص</a:t>
            </a:r>
            <a:r>
              <a:rPr lang="ar-LB" sz="2400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،</a:t>
            </a:r>
            <a:r>
              <a:rPr lang="ar-JO" sz="2400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ar-SA" sz="2400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العقبات</a:t>
            </a:r>
            <a:endParaRPr lang="ar-JO" sz="2400" b="1" spc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" indent="0" algn="ctr">
              <a:lnSpc>
                <a:spcPct val="150000"/>
              </a:lnSpc>
              <a:buNone/>
            </a:pPr>
            <a:endParaRPr lang="he-I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1407" y="664677"/>
            <a:ext cx="11175013" cy="10543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ar-JO" sz="4800" b="1" dirty="0">
                <a:solidFill>
                  <a:srgbClr val="008080"/>
                </a:solidFill>
                <a:latin typeface="Calibri" panose="020F0502020204030204" pitchFamily="34" charset="0"/>
              </a:rPr>
              <a:t>لحظة , نحنُ نتعلّم !</a:t>
            </a:r>
            <a:endParaRPr lang="he-IL" sz="4800" b="1" dirty="0">
              <a:solidFill>
                <a:srgbClr val="00808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מציין מיקום תוכן 12" descr="תמונה שמכילה שלט&#10;&#10;התיאור נוצר באופן אוטומטי">
            <a:extLst>
              <a:ext uri="{FF2B5EF4-FFF2-40B4-BE49-F238E27FC236}">
                <a16:creationId xmlns:a16="http://schemas.microsoft.com/office/drawing/2014/main" id="{23CF36B7-CD66-40FA-8362-61771C8F74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81" t="15311" r="8214"/>
          <a:stretch/>
        </p:blipFill>
        <p:spPr>
          <a:xfrm>
            <a:off x="1263170" y="2334522"/>
            <a:ext cx="9700181" cy="3854468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 flipH="1">
            <a:off x="2169762" y="4169044"/>
            <a:ext cx="2216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مواطن القوّة</a:t>
            </a:r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386021" y="4259993"/>
            <a:ext cx="906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مَواطن الضعف</a:t>
            </a:r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5811865" y="4259992"/>
            <a:ext cx="2123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الفرص</a:t>
            </a:r>
          </a:p>
        </p:txBody>
      </p:sp>
      <p:sp>
        <p:nvSpPr>
          <p:cNvPr id="8" name="מלבן 7"/>
          <p:cNvSpPr/>
          <p:nvPr/>
        </p:nvSpPr>
        <p:spPr>
          <a:xfrm>
            <a:off x="7191214" y="4259992"/>
            <a:ext cx="2433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العقبات</a:t>
            </a:r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0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26042" y="1719070"/>
            <a:ext cx="11175013" cy="493111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en-US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 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هي اختصار لـ ٤ كلمات</a:t>
            </a:r>
            <a:r>
              <a:rPr lang="en-US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Strengths, Weaknesses, Opportunities, and Threats)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 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مَواطن 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القوة، 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مَواطن 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الضعف، الفرص، وال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تهديدات أو العقبات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en-US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-Strengths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مَواطن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القوة</a:t>
            </a:r>
            <a:r>
              <a:rPr lang="en-US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هي 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عناصر 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داخلي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 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التي ن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لكها وتساعد</a:t>
            </a:r>
            <a:r>
              <a:rPr lang="ar-SA" sz="2400" spc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نا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على 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اغتنام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الفرص المتاحة والممكنة والتصد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 </a:t>
            </a:r>
            <a:r>
              <a:rPr lang="ar-JO" sz="2400" spc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لل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عقبات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en-US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Weaknesses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مَواطن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الضعف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هي  العناصر الداخلي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 التي نمتلكها وال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يجب أن نسعى </a:t>
            </a:r>
            <a:r>
              <a:rPr lang="ar-JO" sz="2400" spc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للتخل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 منها وعلاجها أو تطويرها 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en-US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الفرص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هي الظروف الخارجي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 التي يمكن الاستفادة منها 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مِن أجل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تحقيق الهدف.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en-US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-Threats 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لعقبات</a:t>
            </a:r>
            <a:r>
              <a:rPr lang="en-US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هي الظروف الخارجي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 التي يمكن أن ت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عيق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وتمنع تحقيق الهدف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e-IL" sz="2400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endParaRPr lang="he-I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ar-JO" sz="4800" b="1" dirty="0">
                <a:solidFill>
                  <a:srgbClr val="008080"/>
                </a:solidFill>
                <a:latin typeface="Calibri" panose="020F0502020204030204" pitchFamily="34" charset="0"/>
              </a:rPr>
              <a:t>ما معنى </a:t>
            </a:r>
            <a:r>
              <a:rPr lang="en-US" sz="4800" b="1" dirty="0">
                <a:solidFill>
                  <a:srgbClr val="008080"/>
                </a:solidFill>
                <a:latin typeface="Calibri" panose="020F0502020204030204" pitchFamily="34" charset="0"/>
              </a:rPr>
              <a:t>SWOT </a:t>
            </a:r>
            <a:r>
              <a:rPr lang="ar-JO" sz="4800" b="1" dirty="0">
                <a:solidFill>
                  <a:srgbClr val="008080"/>
                </a:solidFill>
                <a:latin typeface="Calibri" panose="020F0502020204030204" pitchFamily="34" charset="0"/>
              </a:rPr>
              <a:t>  وما المقصود بكلّ حرف؟</a:t>
            </a:r>
            <a:endParaRPr lang="he-IL" sz="4800" b="1" dirty="0">
              <a:solidFill>
                <a:srgbClr val="0080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55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7999" y="1719071"/>
            <a:ext cx="11210524" cy="4903402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ar-JO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ar-JO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ar-JO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ar-JO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ar-LB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يُ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مكّن 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النموذج ك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ُ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شخص م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ِ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 رفع الوعي الذاتي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spc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لقدرات والطاقات التي تكمن فيه وتساعده في ترتيب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فكاره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ومشاعره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تنظيمها.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e-IL" sz="2400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نلجأ إليه عندما نودّ أن نحدّد الأمور التي نودّ الحفاظ عليها، أو نريد تحسينها أو تغييرها.  </a:t>
            </a:r>
            <a:endParaRPr lang="he-IL" sz="2400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خلال النموذج ، يمكن لأي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شخص تحديد </a:t>
            </a:r>
            <a:r>
              <a:rPr lang="ar-SY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مَواطن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القوة والضعف والفرص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والعقبات التي يواجه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</a:t>
            </a:r>
            <a:r>
              <a:rPr lang="ar-LB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التعر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 عل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ى مَواطن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400" spc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القو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 الكامنة 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داخلنا هو أو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 الطريق </a:t>
            </a:r>
            <a:r>
              <a:rPr lang="ar-JO" sz="2400" b="1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فإذا لم نعرف ما نمتلك م</a:t>
            </a:r>
            <a:r>
              <a:rPr lang="ar-SA" sz="2400" b="1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ِ</a:t>
            </a:r>
            <a:r>
              <a:rPr lang="ar-JO" sz="2400" b="1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 قدرات لن نتمك</a:t>
            </a:r>
            <a:r>
              <a:rPr lang="ar-SA" sz="2400" b="1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b="1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 من معرفة مدى إمكانية تحقيق أهدافنا</a:t>
            </a:r>
            <a:r>
              <a:rPr lang="he-IL" sz="2400" b="1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 algn="ctr">
              <a:lnSpc>
                <a:spcPct val="150000"/>
              </a:lnSpc>
              <a:buNone/>
            </a:pPr>
            <a:endParaRPr lang="he-I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ar-JO" sz="4800" b="1" dirty="0">
                <a:solidFill>
                  <a:srgbClr val="008080"/>
                </a:solidFill>
                <a:latin typeface="Calibri" panose="020F0502020204030204" pitchFamily="34" charset="0"/>
              </a:rPr>
              <a:t>لحظة , نحنُ نتعلّم !</a:t>
            </a:r>
            <a:endParaRPr lang="he-IL" sz="4800" b="1" dirty="0">
              <a:solidFill>
                <a:srgbClr val="00808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מציין מיקום תוכן 12" descr="תמונה שמכילה שלט&#10;&#10;התיאור נוצר באופן אוטומטי">
            <a:extLst>
              <a:ext uri="{FF2B5EF4-FFF2-40B4-BE49-F238E27FC236}">
                <a16:creationId xmlns:a16="http://schemas.microsoft.com/office/drawing/2014/main" id="{23CF36B7-CD66-40FA-8362-61771C8F74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81" t="15311" r="8214"/>
          <a:stretch/>
        </p:blipFill>
        <p:spPr>
          <a:xfrm>
            <a:off x="3711524" y="1562665"/>
            <a:ext cx="4351821" cy="1729242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4029559" y="2851688"/>
            <a:ext cx="635431" cy="44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1400" dirty="0">
                <a:solidFill>
                  <a:schemeClr val="tx1"/>
                </a:solidFill>
              </a:rPr>
              <a:t>مواطن القوة</a:t>
            </a:r>
            <a:endParaRPr lang="he-IL" sz="1400" dirty="0">
              <a:solidFill>
                <a:schemeClr val="tx1"/>
              </a:solidFill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5120979" y="2355743"/>
            <a:ext cx="644390" cy="309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1400" dirty="0">
                <a:solidFill>
                  <a:schemeClr val="tx1"/>
                </a:solidFill>
              </a:rPr>
              <a:t>مواطن الضعف</a:t>
            </a:r>
            <a:endParaRPr lang="he-IL" sz="1400" dirty="0">
              <a:solidFill>
                <a:schemeClr val="tx1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6015455" y="2851688"/>
            <a:ext cx="697424" cy="309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1400" dirty="0">
                <a:solidFill>
                  <a:schemeClr val="tx1"/>
                </a:solidFill>
              </a:rPr>
              <a:t>الفرص</a:t>
            </a:r>
            <a:endParaRPr lang="he-IL" sz="1400" dirty="0">
              <a:solidFill>
                <a:schemeClr val="tx1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6850252" y="2355743"/>
            <a:ext cx="666426" cy="495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1400" dirty="0">
                <a:solidFill>
                  <a:schemeClr val="tx1"/>
                </a:solidFill>
              </a:rPr>
              <a:t>العقبات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8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اخت</a:t>
            </a:r>
            <a:r>
              <a:rPr lang="ar-S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اروا</a:t>
            </a:r>
            <a:r>
              <a:rPr lang="ar-JO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أحد الأمور\الأشياء </a:t>
            </a:r>
            <a:r>
              <a:rPr lang="ar-JO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التي اخترت</a:t>
            </a:r>
            <a:r>
              <a:rPr lang="ar-S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موها</a:t>
            </a:r>
            <a:r>
              <a:rPr lang="ar-JO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</a:t>
            </a:r>
            <a:r>
              <a:rPr lang="ar-JO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لقيام بها </a:t>
            </a:r>
            <a:r>
              <a:rPr lang="ar-S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أثناء مكوثكم في البيت خلال </a:t>
            </a:r>
            <a:r>
              <a:rPr lang="ar-JO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هذه الأيام </a:t>
            </a:r>
            <a:endParaRPr lang="he-I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400" dirty="0">
                <a:solidFill>
                  <a:schemeClr val="tx1"/>
                </a:solidFill>
                <a:latin typeface="Calibri" panose="020F0502020204030204" pitchFamily="34" charset="0"/>
              </a:rPr>
              <a:t>أعدّوا</a:t>
            </a:r>
            <a:r>
              <a:rPr lang="ar-JO" sz="4400" dirty="0">
                <a:solidFill>
                  <a:schemeClr val="tx1"/>
                </a:solidFill>
                <a:latin typeface="Calibri" panose="020F0502020204030204" pitchFamily="34" charset="0"/>
              </a:rPr>
              <a:t> جدول </a:t>
            </a:r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</a:rPr>
              <a:t>SWOT</a:t>
            </a:r>
            <a:r>
              <a:rPr lang="he-IL" sz="4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ar-LB" sz="4400" dirty="0">
                <a:solidFill>
                  <a:schemeClr val="tx1"/>
                </a:solidFill>
                <a:latin typeface="Calibri" panose="020F0502020204030204" pitchFamily="34" charset="0"/>
              </a:rPr>
              <a:t>الخاص بكم</a:t>
            </a:r>
            <a:endParaRPr lang="he-IL" sz="4400" dirty="0">
              <a:solidFill>
                <a:schemeClr val="tx1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339682"/>
              </p:ext>
            </p:extLst>
          </p:nvPr>
        </p:nvGraphicFramePr>
        <p:xfrm>
          <a:off x="558926" y="2355741"/>
          <a:ext cx="11124087" cy="3718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81022">
                  <a:extLst>
                    <a:ext uri="{9D8B030D-6E8A-4147-A177-3AD203B41FA5}">
                      <a16:colId xmlns:a16="http://schemas.microsoft.com/office/drawing/2014/main" val="2984959677"/>
                    </a:ext>
                  </a:extLst>
                </a:gridCol>
                <a:gridCol w="2932889">
                  <a:extLst>
                    <a:ext uri="{9D8B030D-6E8A-4147-A177-3AD203B41FA5}">
                      <a16:colId xmlns:a16="http://schemas.microsoft.com/office/drawing/2014/main" val="3963503475"/>
                    </a:ext>
                  </a:extLst>
                </a:gridCol>
                <a:gridCol w="2629154">
                  <a:extLst>
                    <a:ext uri="{9D8B030D-6E8A-4147-A177-3AD203B41FA5}">
                      <a16:colId xmlns:a16="http://schemas.microsoft.com/office/drawing/2014/main" val="3525377776"/>
                    </a:ext>
                  </a:extLst>
                </a:gridCol>
                <a:gridCol w="2781022">
                  <a:extLst>
                    <a:ext uri="{9D8B030D-6E8A-4147-A177-3AD203B41FA5}">
                      <a16:colId xmlns:a16="http://schemas.microsoft.com/office/drawing/2014/main" val="3145781564"/>
                    </a:ext>
                  </a:extLst>
                </a:gridCol>
              </a:tblGrid>
              <a:tr h="665978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 /Strengths </a:t>
                      </a:r>
                      <a:r>
                        <a:rPr lang="ar-JO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مَواطن </a:t>
                      </a:r>
                      <a:r>
                        <a:rPr lang="ar-JO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القوة</a:t>
                      </a:r>
                      <a:endParaRPr lang="he-IL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/weakness </a:t>
                      </a:r>
                      <a:r>
                        <a:rPr lang="ar-JO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مَواطن </a:t>
                      </a:r>
                      <a:r>
                        <a:rPr lang="ar-JO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الضعف</a:t>
                      </a:r>
                      <a:endParaRPr lang="he-IL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O/ Opportunities </a:t>
                      </a:r>
                      <a:r>
                        <a:rPr lang="ar-JO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الفرص</a:t>
                      </a:r>
                      <a:endParaRPr lang="he-IL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/Threats </a:t>
                      </a:r>
                      <a:r>
                        <a:rPr lang="ar-JO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عقبات</a:t>
                      </a:r>
                      <a:endParaRPr lang="ar-JO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1"/>
                      <a:endParaRPr lang="he-IL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969485"/>
                  </a:ext>
                </a:extLst>
              </a:tr>
              <a:tr h="2866603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ما هي مهاراتك؟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ما هي 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مَواطن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JO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القو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ّ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ة لديك التي ت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قوم بتطبيقها 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أو ت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ودّ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أن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تطب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ّ</a:t>
                      </a:r>
                      <a:r>
                        <a:rPr lang="ar-JO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قها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خلال هذه الفترة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؟</a:t>
                      </a:r>
                      <a:endParaRPr lang="he-IL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1"/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صفات داخليّة 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تساعدك 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على المضيّ قدمًا في الحياة بشكل عامّ وخلال هذه الفترة بشكل خاصّ. </a:t>
                      </a:r>
                      <a:endParaRPr lang="ar-JO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1"/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مثال : </a:t>
                      </a:r>
                    </a:p>
                    <a:p>
                      <a:pPr rtl="1"/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قوة الارادة .</a:t>
                      </a:r>
                    </a:p>
                    <a:p>
                      <a:pPr rtl="1"/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الصبر و الحماس.</a:t>
                      </a:r>
                      <a:endParaRPr lang="he-IL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ما الأشياء التي تتجن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ّ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بها أو تعتقد أنك لا تستطيع التعامل معها 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خلال هذه الفترة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؟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ما هي العادات التي 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كنت س</a:t>
                      </a:r>
                      <a:r>
                        <a:rPr lang="ar-JO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تغي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ّ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رها في حياتك هذه الأيام؟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ما هي سمات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الشخصي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ّ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ة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أو صفاتك 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التي تع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</a:t>
                      </a:r>
                      <a:r>
                        <a:rPr lang="ar-JO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قك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أو تعترض طريقك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؟</a:t>
                      </a:r>
                      <a:endParaRPr lang="he-IL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1"/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ما الذي يمنعك من تحقيق أهدافك 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خلال هذه الفترة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؟</a:t>
                      </a:r>
                      <a:endParaRPr lang="he-IL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1"/>
                      <a:endParaRPr lang="he-IL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ما الذي تجيده؟ </a:t>
                      </a:r>
                      <a:endParaRPr lang="ar-JO" sz="16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1"/>
                      <a:endParaRPr lang="ar-JO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1"/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ما هي العناصر الموجودة في البيئة الخارجية ذات 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تأثير 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إيجابي 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التي 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تساعد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على تحقيق 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هداف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rtl="1"/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مثال: </a:t>
                      </a:r>
                    </a:p>
                    <a:p>
                      <a:pPr rtl="1"/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أصدقاء </a:t>
                      </a:r>
                      <a:r>
                        <a:rPr lang="ar-JO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يدعمو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 مادي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ً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 ومعنوي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ً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ا. </a:t>
                      </a:r>
                    </a:p>
                    <a:p>
                      <a:pPr marL="285750" indent="-285750" rtl="1">
                        <a:buFontTx/>
                        <a:buChar char="-"/>
                      </a:pP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كثرة وقت الفراغ</a:t>
                      </a:r>
                      <a:endParaRPr lang="ar-S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rtl="1">
                        <a:buFontTx/>
                        <a:buNone/>
                      </a:pP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ما القدرات التي تملكها وقد تظهر خلال هذه الفترة؟</a:t>
                      </a:r>
                      <a:endParaRPr lang="he-IL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كيف يمكن أن ي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عيق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مكوثُ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في المنزل </a:t>
                      </a:r>
                      <a:r>
                        <a:rPr lang="ar-S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تحقيقَ</a:t>
                      </a:r>
                      <a:r>
                        <a:rPr lang="ar-JO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الأهداف التي حددتها لنفسك؟</a:t>
                      </a:r>
                      <a:endParaRPr lang="he-IL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24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711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7999" y="1719071"/>
            <a:ext cx="11210524" cy="4903402"/>
          </a:xfrm>
        </p:spPr>
        <p:txBody>
          <a:bodyPr>
            <a:normAutofit/>
          </a:bodyPr>
          <a:lstStyle/>
          <a:p>
            <a:pPr marL="0" lvl="0" indent="0">
              <a:buClrTx/>
              <a:buNone/>
            </a:pPr>
            <a:endParaRPr lang="he-IL" sz="28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Tx/>
              <a:buNone/>
            </a:pPr>
            <a:r>
              <a:rPr lang="ar-JO" sz="2800" b="1" i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لقد تحد</a:t>
            </a:r>
            <a:r>
              <a:rPr lang="ar-SA" sz="2800" b="1" i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800" b="1" i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ثنا حتى الآن عن وقت الفراغ والفرص التي ي</a:t>
            </a:r>
            <a:r>
              <a:rPr lang="ar-SA" sz="2800" b="1" i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وفّرها لنا:</a:t>
            </a:r>
            <a:endParaRPr lang="ar-JO" sz="2800" b="1" i="1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Tx/>
              <a:buNone/>
            </a:pPr>
            <a:endParaRPr lang="he-IL" sz="2800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ar-JO" sz="2800" spc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فرصة لتعل</a:t>
            </a:r>
            <a:r>
              <a:rPr lang="ar-SA" sz="2800" spc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ّ</a:t>
            </a:r>
            <a:r>
              <a:rPr lang="ar-JO" sz="2800" spc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 أشياء جديدة تثير اهتمامكم. </a:t>
            </a:r>
            <a:endParaRPr lang="ar-SA" sz="2800" spc="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ar-JO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فرصة للقيام بالأشياء التي رغبتم</a:t>
            </a:r>
            <a:r>
              <a:rPr lang="ar-SA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دائمًا</a:t>
            </a:r>
            <a:r>
              <a:rPr lang="ar-JO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بالقيام بها ولم ي</a:t>
            </a:r>
            <a:r>
              <a:rPr lang="ar-SA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توفّر</a:t>
            </a:r>
            <a:r>
              <a:rPr lang="ar-JO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ل</a:t>
            </a:r>
            <a:r>
              <a:rPr lang="ar-SA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كم</a:t>
            </a:r>
            <a:r>
              <a:rPr lang="ar-JO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</a:t>
            </a:r>
            <a:r>
              <a:rPr lang="ar-JO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وقت</a:t>
            </a:r>
            <a:r>
              <a:rPr lang="ar-SA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لذلك</a:t>
            </a:r>
            <a:r>
              <a:rPr lang="ar-JO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he-IL" sz="2800" b="1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ar-JO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ar-JO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ar-JO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lnSpc>
                <a:spcPct val="150000"/>
              </a:lnSpc>
              <a:buNone/>
            </a:pPr>
            <a:endParaRPr lang="he-I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br>
              <a:rPr lang="ar-JO" cap="none" spc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ar-SA" sz="4800" cap="none" spc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تمييز وتحديد</a:t>
            </a:r>
            <a:r>
              <a:rPr lang="ar-JO" sz="4800" cap="none" spc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 الفرق بين وقت الفرصة ووقت المخاطرة</a:t>
            </a:r>
            <a:br>
              <a:rPr lang="he-IL" cap="none" spc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</a:br>
            <a:endParaRPr lang="he-IL" sz="4000" b="1" dirty="0">
              <a:solidFill>
                <a:srgbClr val="0080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74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4982" y="1410242"/>
            <a:ext cx="12037017" cy="6602383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ar-SA" sz="2400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ب</a:t>
            </a:r>
            <a:r>
              <a:rPr lang="ar-LB" sz="2400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الا</a:t>
            </a:r>
            <a:r>
              <a:rPr lang="ar-SA" sz="2400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ضافة</a:t>
            </a:r>
            <a:r>
              <a:rPr lang="ar-JO" sz="2400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ar-SA" sz="2400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إلى </a:t>
            </a:r>
            <a:r>
              <a:rPr lang="ar-JO" sz="2400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وقت الفرص</a:t>
            </a:r>
            <a:r>
              <a:rPr lang="ar-JO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، </a:t>
            </a:r>
            <a:r>
              <a:rPr lang="ar-SA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قد</a:t>
            </a:r>
            <a:r>
              <a:rPr lang="ar-JO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يكون هناك وقت مخاطرة هذه الأيام عندما يكون لدينا وقت فراغ ولا يمكننا الخروج م</a:t>
            </a:r>
            <a:r>
              <a:rPr lang="ar-SA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ِ</a:t>
            </a:r>
            <a:r>
              <a:rPr lang="ar-JO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ن المنزل </a:t>
            </a:r>
            <a:endParaRPr lang="he-IL" b="1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ar-LB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كتب</a:t>
            </a:r>
            <a:r>
              <a:rPr lang="ar-SA" sz="2400" spc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السلوكيات الخطرة التي يمكن</a:t>
            </a:r>
            <a:r>
              <a:rPr lang="ar-SA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أن تحصل خلال 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هذه الأيام</a:t>
            </a:r>
          </a:p>
          <a:p>
            <a:pPr marL="0" lvl="0" indent="0" algn="ctr">
              <a:spcBef>
                <a:spcPts val="0"/>
              </a:spcBef>
              <a:buClrTx/>
              <a:buNone/>
            </a:pPr>
            <a:endParaRPr lang="ar-JO" sz="2400" b="1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ClrTx/>
              <a:buNone/>
            </a:pPr>
            <a:endParaRPr lang="ar-JO" sz="2400" b="1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ar-JO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ar-JO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ar-JO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lnSpc>
                <a:spcPct val="150000"/>
              </a:lnSpc>
              <a:buNone/>
            </a:pPr>
            <a:endParaRPr lang="he-I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759418"/>
            <a:ext cx="11175013" cy="650824"/>
          </a:xfrm>
        </p:spPr>
        <p:txBody>
          <a:bodyPr/>
          <a:lstStyle/>
          <a:p>
            <a:pPr lvl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ar-SA" sz="4800" cap="none" spc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تمييز وتحديد</a:t>
            </a:r>
            <a:r>
              <a:rPr lang="ar-JO" sz="4800" cap="none" spc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 الفرق بين وقت الفرصة ووقت المخاطرة</a:t>
            </a:r>
            <a:br>
              <a:rPr lang="he-IL" cap="none" spc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he-IL" sz="40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70F5DE4-43D2-4783-976D-B57C60FCE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169" y="2855120"/>
            <a:ext cx="8299713" cy="3712626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 rot="10800000" flipV="1">
            <a:off x="10848814" y="5470901"/>
            <a:ext cx="1131376" cy="95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b="1" dirty="0">
                <a:latin typeface="Calibri" panose="020F0502020204030204" pitchFamily="34" charset="0"/>
                <a:cs typeface="Calibri" panose="020F0502020204030204" pitchFamily="34" charset="0"/>
              </a:rPr>
              <a:t>التشات</a:t>
            </a:r>
          </a:p>
          <a:p>
            <a:pPr algn="ctr"/>
            <a:r>
              <a:rPr lang="ar-JO" b="1" dirty="0">
                <a:latin typeface="Calibri" panose="020F0502020204030204" pitchFamily="34" charset="0"/>
                <a:cs typeface="Calibri" panose="020F0502020204030204" pitchFamily="34" charset="0"/>
              </a:rPr>
              <a:t>موجود هنا في الأسفل</a:t>
            </a:r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37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14251" y="1410241"/>
            <a:ext cx="11762509" cy="556952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None/>
            </a:pPr>
            <a:endParaRPr lang="ar-JO" sz="2400" b="1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ClrTx/>
              <a:buNone/>
            </a:pPr>
            <a:endParaRPr lang="ar-JO" sz="2400" b="1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ar-SA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قد</a:t>
            </a:r>
            <a:r>
              <a:rPr lang="ar-JO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يكون هناك وقت مخاطرة هذه الأيام عندما يكون لدينا وقت فراغ ولا يمكننا الخروج م</a:t>
            </a:r>
            <a:r>
              <a:rPr lang="ar-SA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ِ</a:t>
            </a:r>
            <a:r>
              <a:rPr lang="ar-JO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ن المنزل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ar-JO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ar-JO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ar-JO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lnSpc>
                <a:spcPct val="150000"/>
              </a:lnSpc>
              <a:buNone/>
            </a:pPr>
            <a:endParaRPr lang="he-I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4251" y="960758"/>
            <a:ext cx="11175013" cy="628892"/>
          </a:xfrm>
        </p:spPr>
        <p:txBody>
          <a:bodyPr/>
          <a:lstStyle/>
          <a:p>
            <a:pPr lvl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ar-SA" sz="4800" cap="none" spc="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تمييز وتحديد</a:t>
            </a:r>
            <a:r>
              <a:rPr lang="ar-JO" sz="4800" cap="none" spc="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الفرق بين وقت الفرصة ووقت المخاطرة</a:t>
            </a:r>
            <a:r>
              <a:rPr lang="he-IL" sz="4800" cap="none" spc="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.  </a:t>
            </a:r>
            <a:br>
              <a:rPr lang="he-IL" cap="none" spc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he-IL" sz="40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A06C8730-E730-41AB-8A7E-F3161CF8B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74" y="2757011"/>
            <a:ext cx="10473836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7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ar-JO" sz="2800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الحدود الداخلي</a:t>
            </a:r>
            <a:r>
              <a:rPr lang="ar-SA" sz="2800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ّ</a:t>
            </a:r>
            <a:r>
              <a:rPr lang="ar-JO" sz="2800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ة-الحدود الخارجيّة</a:t>
            </a: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endParaRPr lang="ar-JO" sz="24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r>
              <a:rPr lang="ar-JO" sz="2400" b="1" spc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الحدود الخارجيّة–</a:t>
            </a:r>
            <a:r>
              <a:rPr lang="ar-JO" sz="24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القوانين والتعليمات المفروضة علينا مِن قِبَل الدولة، البلدة، المدرسة، ونحن ملزمون  بالتصرّف وفق هذه القوانين والقواعد التي </a:t>
            </a:r>
            <a:r>
              <a:rPr lang="ar-JO" sz="240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تنظ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 سلوكنا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كي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نتمك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 م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ِ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 العيش معًا و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نمنع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إيذاء الآخرين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على سبيل المثال، لا يُسمح 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خلال هذه الفترة 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بوجود حشود، 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يجب الابتعاد مسافة مترين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وأكثر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بين الأشخاص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>
              <a:lnSpc>
                <a:spcPct val="150000"/>
              </a:lnSpc>
              <a:buNone/>
            </a:pPr>
            <a:endParaRPr lang="ar-J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ar-JO" sz="2400" b="1" spc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الحدود الداخلي</a:t>
            </a:r>
            <a:r>
              <a:rPr lang="ar-SA" sz="2400" b="1" spc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b="1" spc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ة-</a:t>
            </a:r>
            <a:r>
              <a:rPr lang="ar-JO" sz="2400" spc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4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أنا أعي أنّ هناك أشياء غير آمنة وخطرة. أوقف نفسي وأقول لذاتي «لا». </a:t>
            </a:r>
          </a:p>
          <a:p>
            <a:pPr marL="45720" indent="0">
              <a:lnSpc>
                <a:spcPct val="150000"/>
              </a:lnSpc>
              <a:buNone/>
            </a:pPr>
            <a:endParaRPr lang="he-I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ar-JO" sz="4800" b="1" dirty="0">
                <a:solidFill>
                  <a:srgbClr val="008080"/>
                </a:solidFill>
                <a:latin typeface="Calibri" panose="020F0502020204030204" pitchFamily="34" charset="0"/>
              </a:rPr>
              <a:t>لحظة , نحنُ نتعلّم !</a:t>
            </a:r>
            <a:endParaRPr lang="he-IL" sz="4800" b="1" dirty="0">
              <a:solidFill>
                <a:srgbClr val="0080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6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508000" y="1990005"/>
            <a:ext cx="11210524" cy="4512148"/>
          </a:xfrm>
        </p:spPr>
        <p:txBody>
          <a:bodyPr>
            <a:no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he-IL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J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درس مهارات حياتيّة عن بُعد يمنحنا الشّعور بالقرب</a:t>
            </a: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571500" indent="-5715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J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نهج حياة جديد – كيف تتدبّرون الأمور خلاله ؟ </a:t>
            </a:r>
            <a:endParaRPr lang="he-I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J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جميعنا نملك مهارات حياتيّة : </a:t>
            </a: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قِوى وقُدرات كامنة في داخلنا </a:t>
            </a:r>
          </a:p>
          <a:p>
            <a:pPr marL="571500" indent="-5715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ar-JO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ar-JO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ar-JO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ar-J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هيّا بنا ننطلق!!</a:t>
            </a:r>
            <a:endParaRPr lang="he-I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</a:pPr>
            <a:endParaRPr lang="he-IL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</a:pPr>
            <a:endParaRPr lang="he-IL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3600"/>
              <a:buNone/>
            </a:pPr>
            <a:endParaRPr lang="he-I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endParaRPr lang="he-IL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350730" y="260597"/>
            <a:ext cx="11498892" cy="1054394"/>
          </a:xfrm>
        </p:spPr>
        <p:txBody>
          <a:bodyPr/>
          <a:lstStyle/>
          <a:p>
            <a:r>
              <a:rPr lang="ar-JO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لحظة قبل أن نبدأ...</a:t>
            </a:r>
            <a:endParaRPr lang="he-IL" sz="4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60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ar-JO" sz="2800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إشارة المرور الداخلي</a:t>
            </a:r>
            <a:r>
              <a:rPr lang="ar-SA" sz="2800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ّ</a:t>
            </a:r>
            <a:r>
              <a:rPr lang="ar-JO" sz="2800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ة</a:t>
            </a:r>
          </a:p>
          <a:p>
            <a:pPr marL="45720" indent="0" algn="ctr">
              <a:lnSpc>
                <a:spcPct val="150000"/>
              </a:lnSpc>
              <a:buNone/>
            </a:pPr>
            <a:endParaRPr lang="he-I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ar-JO" sz="4800" b="1" dirty="0">
                <a:solidFill>
                  <a:srgbClr val="008080"/>
                </a:solidFill>
                <a:latin typeface="Arial" panose="020B0604020202020204" pitchFamily="34" charset="0"/>
              </a:rPr>
              <a:t>لحظة , نحنُ نتعلّم !</a:t>
            </a:r>
            <a:endParaRPr lang="he-IL" sz="4800" b="1" dirty="0">
              <a:solidFill>
                <a:srgbClr val="00808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66FD120-24F8-457D-85E4-32348FF880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11785" r="86713" b="9838"/>
          <a:stretch/>
        </p:blipFill>
        <p:spPr>
          <a:xfrm>
            <a:off x="9876857" y="1887968"/>
            <a:ext cx="2049517" cy="406961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A372575-0A55-43D2-9F34-31C99FA90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106" y="4020363"/>
            <a:ext cx="7376799" cy="110786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4711124-9052-4B65-B54D-3505041DB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804" y="2801085"/>
            <a:ext cx="7901101" cy="118272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158154D-8667-4767-96E0-C67A04E0DC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4833" y="5065826"/>
            <a:ext cx="8212024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60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3236" y="1607128"/>
            <a:ext cx="11568546" cy="5250872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ar-JO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إشارة المرور الداخلي</a:t>
            </a:r>
            <a:r>
              <a:rPr lang="ar-SA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ّ</a:t>
            </a:r>
            <a:r>
              <a:rPr lang="ar-JO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ة الخاص</a:t>
            </a:r>
            <a:r>
              <a:rPr lang="ar-SA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ّ</a:t>
            </a:r>
            <a:r>
              <a:rPr lang="ar-JO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ة بي =</a:t>
            </a:r>
            <a:r>
              <a:rPr lang="ar-SA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ar-JO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حدودي الداخلي</a:t>
            </a:r>
            <a:r>
              <a:rPr lang="ar-SA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ّ</a:t>
            </a:r>
            <a:r>
              <a:rPr lang="ar-JO" b="1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ة </a:t>
            </a:r>
            <a:br>
              <a:rPr lang="ar-JO" sz="1600" b="1" spc="0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إشارة المرور الداخلي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 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الموجودة داخل كُل منّا 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هي الحدود الداخلي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 التي وضعناها لأنفسنا 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 ننصاع لما يمليه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عل</a:t>
            </a:r>
            <a:r>
              <a:rPr lang="ar-SA" sz="1800" spc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ينا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ضميرنا. ي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تضمّن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الضمير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غالبًا: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الق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ِ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َ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 ، الق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 الخارجي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ّة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 </a:t>
            </a:r>
            <a:r>
              <a:rPr lang="ar-SA" sz="1800" spc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ذوّتناها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ال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أعراف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وق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عات الكبار المهم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ين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كوالدينا مثلًا، والمشاعر وغيرها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ClrTx/>
              <a:buNone/>
            </a:pP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تساعدنا هذه الحدود الداخلي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 في تحديد 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اللحظة الّتي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يجب أن نتوق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 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فيها 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 سلوك معي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ن، ومتى 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علينا أن 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نتوخ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ى الحذر، وما إذا كان هذا السلوك ينتهك ضمير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ًا أو 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ِ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َ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ًا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و/أو قوانين خارجي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JO" altLang="he-IL" sz="1800" spc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ClrTx/>
              <a:buNone/>
              <a:defRPr/>
            </a:pPr>
            <a:r>
              <a:rPr lang="ar-JO" altLang="he-IL" sz="1800" spc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المشاعر</a:t>
            </a:r>
            <a:r>
              <a:rPr lang="ar-SA" altLang="he-IL" sz="1800" spc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التي تنتابنا، </a:t>
            </a:r>
            <a:r>
              <a:rPr lang="ar-SA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</a:t>
            </a:r>
            <a:r>
              <a:rPr lang="ar-JO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الخوف، العجز، فقدان السيطرة، القلق، </a:t>
            </a:r>
            <a:r>
              <a:rPr lang="ar-SA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السكينة</a:t>
            </a:r>
            <a:r>
              <a:rPr lang="ar-JO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والأم</a:t>
            </a:r>
            <a:r>
              <a:rPr lang="ar-SA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lang="ar-JO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ن، أو بدلاً م</a:t>
            </a:r>
            <a:r>
              <a:rPr lang="ar-SA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ِ</a:t>
            </a:r>
            <a:r>
              <a:rPr lang="ar-JO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 ذلك - ال</a:t>
            </a:r>
            <a:r>
              <a:rPr lang="ar-SA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توتّر</a:t>
            </a:r>
            <a:r>
              <a:rPr lang="ar-JO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الارتباك ، والشجاعة</a:t>
            </a:r>
            <a:r>
              <a:rPr lang="ar-SA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قد تكون </a:t>
            </a:r>
            <a:r>
              <a:rPr lang="ar-SA" altLang="he-IL" sz="1800" spc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موشّرًا</a:t>
            </a:r>
            <a:r>
              <a:rPr lang="ar-JO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بالنسبة </a:t>
            </a:r>
            <a:r>
              <a:rPr lang="ar-JO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لنا</a:t>
            </a:r>
            <a:r>
              <a:rPr lang="ar-SY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ما</a:t>
            </a:r>
            <a:r>
              <a:rPr lang="ar-JO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إذا "</a:t>
            </a:r>
            <a:r>
              <a:rPr lang="ar-SA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تجاوزنا</a:t>
            </a:r>
            <a:r>
              <a:rPr lang="ar-JO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الحدود" التي وضعناها لأنفسنا.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ClrTx/>
              <a:buNone/>
              <a:defRPr/>
            </a:pPr>
            <a:r>
              <a:rPr lang="ar-JO" altLang="he-IL" sz="1800" spc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</a:t>
            </a:r>
            <a:r>
              <a:rPr lang="ar-SA" altLang="he-IL" sz="1800" spc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ِ</a:t>
            </a:r>
            <a:r>
              <a:rPr lang="ar-JO" altLang="he-IL" sz="1800" spc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</a:t>
            </a:r>
            <a:r>
              <a:rPr lang="ar-SA" altLang="he-IL" sz="1800" spc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َ</a:t>
            </a:r>
            <a:r>
              <a:rPr lang="ar-JO" altLang="he-IL" sz="1800" spc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 - مثل: </a:t>
            </a:r>
            <a:r>
              <a:rPr lang="ar-JO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الاحترام ، </a:t>
            </a:r>
            <a:r>
              <a:rPr lang="ar-SA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الصراحة، </a:t>
            </a:r>
            <a:r>
              <a:rPr lang="ar-JO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الصدق،</a:t>
            </a:r>
            <a:r>
              <a:rPr lang="ar-SA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العدالة، والمساواة .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ClrTx/>
              <a:buNone/>
              <a:defRPr/>
            </a:pPr>
            <a:r>
              <a:rPr lang="ar-SA" altLang="he-IL" sz="1800" spc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والأعراف</a:t>
            </a:r>
            <a:r>
              <a:rPr lang="ar-JO" altLang="he-IL" sz="1800" spc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مثل: </a:t>
            </a:r>
            <a:r>
              <a:rPr lang="ar-JO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الاعتراف بأنني أعيش في مجتمع </a:t>
            </a:r>
            <a:r>
              <a:rPr lang="ar-SA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</a:t>
            </a:r>
            <a:r>
              <a:rPr lang="ar-JO" altLang="he-IL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 قوانين.</a:t>
            </a:r>
            <a:endParaRPr lang="he-IL" altLang="he-IL" sz="1800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ClrTx/>
              <a:buNone/>
              <a:defRPr/>
            </a:pPr>
            <a:r>
              <a:rPr lang="ar-JO" sz="1800" spc="0" dirty="0">
                <a:solidFill>
                  <a:srgbClr val="8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الضمير - على سبيل المثال: 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هل </a:t>
            </a:r>
            <a:r>
              <a:rPr lang="ar-JO" sz="1800" spc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سأ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سبّب الأذى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لأشخاص الذين أحبهم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؟ أو 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هل 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أشعر بالخجل 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إذا تصرّفت ب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هذه الطريقة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أو 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لأيّ 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مدى 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هذا التصرّف يتّسم بال</a:t>
            </a:r>
            <a:r>
              <a:rPr lang="ar-JO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مسؤولية </a:t>
            </a:r>
            <a:r>
              <a:rPr lang="ar-SA" sz="1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مِن وجهة نظري أو مِن وجهة نظر البالغين المهمّين بالنسبة لي؟ </a:t>
            </a:r>
            <a:endParaRPr lang="ar-JO" sz="1800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br>
              <a:rPr lang="ar-JO" sz="1600" b="1" spc="0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he-I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ar-JO" sz="4000" b="1" dirty="0">
                <a:solidFill>
                  <a:srgbClr val="008080"/>
                </a:solidFill>
                <a:latin typeface="Calibri" panose="020F0502020204030204" pitchFamily="34" charset="0"/>
              </a:rPr>
              <a:t>لحظة , نحنُ نتعلّم !</a:t>
            </a:r>
            <a:endParaRPr lang="he-IL" sz="4000" b="1" dirty="0">
              <a:solidFill>
                <a:srgbClr val="00808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66FD120-24F8-457D-85E4-32348FF880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11785" r="86713" b="9838"/>
          <a:stretch/>
        </p:blipFill>
        <p:spPr>
          <a:xfrm>
            <a:off x="1286360" y="4232564"/>
            <a:ext cx="1937288" cy="162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01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3236" y="1607128"/>
            <a:ext cx="11568546" cy="5250872"/>
          </a:xfrm>
        </p:spPr>
        <p:txBody>
          <a:bodyPr>
            <a:normAutofit fontScale="77500" lnSpcReduction="2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ar-JO" sz="4400" b="1" kern="0" spc="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نتساءل ونفكّرُ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فك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ّروا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الأيام القليلة الماضية 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التي قضيتموها 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المنزل، وحاول</a:t>
            </a:r>
            <a:r>
              <a:rPr lang="ar-SA" sz="3100" spc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تحديد 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التصرّفات التي قد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3100" spc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تتطو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 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لتتحوّل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إلى تصرّفات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خطرة إذا لم تقر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</a:t>
            </a:r>
            <a:r>
              <a:rPr lang="ar-SA" sz="3100" spc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فَرْض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حدودك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الخاص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أيْ 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الحد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الداخلي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الذي 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يضعه كُلّ منكم لنفسه.</a:t>
            </a:r>
            <a:endParaRPr lang="ar-JO" sz="3100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اخت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اروا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سلوكًا واحدًا يمكن أن يخرج عن نطاق السي</a:t>
            </a:r>
            <a:r>
              <a:rPr lang="ar-LB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طرة ويكون خطيرًا بطريقة معي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3100" spc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نة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</a:t>
            </a:r>
            <a:r>
              <a:rPr lang="he-IL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الذي يساعدك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على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أن تدركوا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أن</a:t>
            </a:r>
            <a:r>
              <a:rPr lang="ar-LB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هذا 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سلوك 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قد يكون 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خطيرًا بالنسبة لك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he-IL" sz="3100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الق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ِ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َ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التي تؤمنون بها و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التي تعتقد</a:t>
            </a:r>
            <a:r>
              <a:rPr lang="ar-SA" sz="3100" spc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ون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أن هذا ال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تصرّف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يتعارض معها؟</a:t>
            </a:r>
            <a:endParaRPr lang="he-IL" sz="3100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َ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 هم الأشخاص الأكثر أهمي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 بالنسبة لك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والذين يعتقدون أن هناك 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خطورة معيّنة</a:t>
            </a:r>
            <a:r>
              <a:rPr lang="ar-JO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هذا ال</a:t>
            </a:r>
            <a:r>
              <a:rPr lang="ar-SA" sz="31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تصرّف؟</a:t>
            </a:r>
            <a:endParaRPr lang="he-IL" sz="3100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br>
              <a:rPr lang="ar-JO" sz="3600" b="1" spc="0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he-I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ar-JO" sz="4800" b="1" dirty="0">
                <a:solidFill>
                  <a:srgbClr val="008080"/>
                </a:solidFill>
                <a:latin typeface="Calibri" panose="020F0502020204030204" pitchFamily="34" charset="0"/>
              </a:rPr>
              <a:t>لحظة , نحنُ </a:t>
            </a:r>
            <a:r>
              <a:rPr lang="ar-LB" sz="4800" b="1" dirty="0">
                <a:solidFill>
                  <a:srgbClr val="008080"/>
                </a:solidFill>
                <a:latin typeface="Calibri" panose="020F0502020204030204" pitchFamily="34" charset="0"/>
              </a:rPr>
              <a:t>نفكّر و</a:t>
            </a:r>
            <a:r>
              <a:rPr lang="ar-JO" sz="4800" b="1" dirty="0">
                <a:solidFill>
                  <a:srgbClr val="008080"/>
                </a:solidFill>
                <a:latin typeface="Calibri" panose="020F0502020204030204" pitchFamily="34" charset="0"/>
              </a:rPr>
              <a:t>نتعلّم !</a:t>
            </a:r>
            <a:endParaRPr lang="he-IL" sz="4800" b="1" dirty="0">
              <a:solidFill>
                <a:srgbClr val="0080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97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ar-JO" sz="4000" b="1" dirty="0">
                <a:solidFill>
                  <a:srgbClr val="008080"/>
                </a:solidFill>
                <a:latin typeface="Arial" panose="020B0604020202020204" pitchFamily="34" charset="0"/>
              </a:rPr>
              <a:t>من يرغب بمشاركة الإجابة ؟ </a:t>
            </a:r>
            <a:endParaRPr lang="he-IL" sz="4000" b="1" dirty="0">
              <a:solidFill>
                <a:srgbClr val="00808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Balloon, Comment, Thoughts, Support, Message, Say, Ta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29" y="2535333"/>
            <a:ext cx="3706741" cy="370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חץ למטה 3"/>
          <p:cNvSpPr/>
          <p:nvPr/>
        </p:nvSpPr>
        <p:spPr>
          <a:xfrm rot="18711690">
            <a:off x="10100397" y="5094901"/>
            <a:ext cx="877824" cy="786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0948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ar-JO" sz="4800" b="1" dirty="0">
                <a:solidFill>
                  <a:srgbClr val="008080"/>
                </a:solidFill>
                <a:latin typeface="Calibri" panose="020F0502020204030204" pitchFamily="34" charset="0"/>
              </a:rPr>
              <a:t>ماذا أريد أن أقول</a:t>
            </a:r>
            <a:r>
              <a:rPr lang="he-IL" sz="4800" b="1" dirty="0">
                <a:solidFill>
                  <a:srgbClr val="008080"/>
                </a:solidFill>
                <a:latin typeface="Calibri" panose="020F0502020204030204" pitchFamily="34" charset="0"/>
              </a:rPr>
              <a:t> </a:t>
            </a:r>
            <a:r>
              <a:rPr lang="ar-JO" sz="4800" b="1" dirty="0">
                <a:solidFill>
                  <a:srgbClr val="008080"/>
                </a:solidFill>
                <a:latin typeface="Calibri" panose="020F0502020204030204" pitchFamily="34" charset="0"/>
              </a:rPr>
              <a:t>مع خِتام درسِنا ؟</a:t>
            </a:r>
            <a:br>
              <a:rPr lang="he-IL" sz="4800" b="1" dirty="0">
                <a:solidFill>
                  <a:srgbClr val="008080"/>
                </a:solidFill>
                <a:latin typeface="Calibri" panose="020F0502020204030204" pitchFamily="34" charset="0"/>
              </a:rPr>
            </a:br>
            <a:r>
              <a:rPr lang="he-IL" sz="4800" b="1" dirty="0">
                <a:solidFill>
                  <a:srgbClr val="008080"/>
                </a:solidFill>
                <a:latin typeface="Calibri" panose="020F0502020204030204" pitchFamily="34" charset="0"/>
              </a:rPr>
              <a:t>(</a:t>
            </a:r>
            <a:r>
              <a:rPr lang="ar-JO" sz="4800" b="1" dirty="0">
                <a:solidFill>
                  <a:srgbClr val="008080"/>
                </a:solidFill>
                <a:latin typeface="Calibri" panose="020F0502020204030204" pitchFamily="34" charset="0"/>
              </a:rPr>
              <a:t>أُكتبوا ما لديكم,  بشكلٍ مُحتَرِم في التشات )</a:t>
            </a:r>
            <a:endParaRPr lang="he-IL" sz="4800" b="1" dirty="0">
              <a:solidFill>
                <a:srgbClr val="00808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Girl, Young, Student, Sitting, Table, Books, Not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172" y="2568364"/>
            <a:ext cx="5453655" cy="36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חץ למטה 2"/>
          <p:cNvSpPr/>
          <p:nvPr/>
        </p:nvSpPr>
        <p:spPr>
          <a:xfrm rot="18711690">
            <a:off x="10100397" y="5094901"/>
            <a:ext cx="877824" cy="786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10735575" y="5615702"/>
            <a:ext cx="115214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b="1" dirty="0">
                <a:latin typeface="Calibri" panose="020F0502020204030204" pitchFamily="34" charset="0"/>
                <a:cs typeface="Calibri" panose="020F0502020204030204" pitchFamily="34" charset="0"/>
              </a:rPr>
              <a:t>التشات</a:t>
            </a:r>
          </a:p>
          <a:p>
            <a:pPr algn="ctr"/>
            <a:r>
              <a:rPr lang="ar-JO" b="1" dirty="0">
                <a:latin typeface="Calibri" panose="020F0502020204030204" pitchFamily="34" charset="0"/>
                <a:cs typeface="Calibri" panose="020F0502020204030204" pitchFamily="34" charset="0"/>
              </a:rPr>
              <a:t>موجود هنا في الأسفل</a:t>
            </a:r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588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None/>
              <a:defRPr/>
            </a:pPr>
            <a:r>
              <a:rPr lang="ar-JO" altLang="he-IL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مفاهيم تعل</a:t>
            </a:r>
            <a:r>
              <a:rPr lang="ar-SA" altLang="he-IL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altLang="he-IL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مناها</a:t>
            </a: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endParaRPr lang="ar-JO" altLang="he-IL" sz="2800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876" lvl="0" indent="-742876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ar-JO" altLang="he-IL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تخطيط الوقت - "ال</a:t>
            </a:r>
            <a:r>
              <a:rPr lang="ar-SA" altLang="he-IL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lang="ar-JO" altLang="he-IL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حجار الكبيرة الخاصة بي  </a:t>
            </a:r>
            <a:r>
              <a:rPr lang="ar-SA" altLang="he-IL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خلال</a:t>
            </a:r>
            <a:r>
              <a:rPr lang="ar-JO" altLang="he-IL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وقت الفراغ".</a:t>
            </a:r>
            <a:endParaRPr lang="he-IL" altLang="he-IL" sz="2800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876" lvl="0" indent="-742876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ar-JO" altLang="he-IL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"وقت ال</a:t>
            </a:r>
            <a:r>
              <a:rPr lang="ar-SA" altLang="he-IL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فرص</a:t>
            </a:r>
            <a:r>
              <a:rPr lang="ar-JO" altLang="he-IL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ووقت المخاطرة".</a:t>
            </a:r>
          </a:p>
          <a:p>
            <a:pPr marL="742876" lvl="0" indent="-742876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ar-JO" altLang="he-IL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الحدود الداخلي</a:t>
            </a:r>
            <a:r>
              <a:rPr lang="ar-SA" altLang="he-IL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altLang="he-IL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 والحدود الخارجي</a:t>
            </a:r>
            <a:r>
              <a:rPr lang="ar-SA" altLang="he-IL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altLang="he-IL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 (</a:t>
            </a:r>
            <a:r>
              <a:rPr lang="ar-SA" altLang="he-IL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الإشارة الضوئيّة</a:t>
            </a:r>
            <a:r>
              <a:rPr lang="ar-JO" altLang="he-IL" sz="2800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he-IL" altLang="he-IL" sz="2800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endParaRPr lang="he-IL" sz="25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ar-JO" sz="4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الختام والتّلخيص</a:t>
            </a:r>
            <a:endParaRPr lang="he-IL" sz="4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634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ar-JO" sz="4000" b="1" dirty="0">
                <a:solidFill>
                  <a:srgbClr val="008080"/>
                </a:solidFill>
                <a:latin typeface="Calibri" panose="020F0502020204030204" pitchFamily="34" charset="0"/>
              </a:rPr>
              <a:t>ختاماً...</a:t>
            </a:r>
            <a:endParaRPr lang="he-IL" sz="4000" b="1" dirty="0">
              <a:solidFill>
                <a:srgbClr val="008080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מציין מיקום תוכן 2"/>
          <p:cNvSpPr>
            <a:spLocks noGrp="1"/>
          </p:cNvSpPr>
          <p:nvPr>
            <p:ph idx="1"/>
          </p:nvPr>
        </p:nvSpPr>
        <p:spPr>
          <a:xfrm>
            <a:off x="507999" y="1536191"/>
            <a:ext cx="11210524" cy="4783082"/>
          </a:xfrm>
        </p:spPr>
        <p:txBody>
          <a:bodyPr>
            <a:normAutofit/>
          </a:bodyPr>
          <a:lstStyle/>
          <a:p>
            <a:pPr marL="571500" indent="-5715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he-IL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JO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يمكن أن نشعرَ بالقرب رُغم البعد</a:t>
            </a:r>
            <a:endParaRPr lang="he-IL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JO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نبقى وحدنا</a:t>
            </a:r>
            <a:endParaRPr lang="he-IL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JO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نتواصل</a:t>
            </a:r>
            <a:r>
              <a:rPr lang="he-IL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ar-JO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نشارك بما نمرّ به, ونهتّمُ بالآخرين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ar-JO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ar-JO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ar-JO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إلى اللّقاء في درس المهاراتِ الحياتيّةِ القادم!</a:t>
            </a:r>
            <a:endParaRPr lang="he-IL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</a:pPr>
            <a:endParaRPr lang="he-IL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</a:pPr>
            <a:endParaRPr lang="he-IL" sz="3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ts val="3600"/>
              <a:buNone/>
            </a:pPr>
            <a:endParaRPr lang="he-I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467">
            <a:off x="920343" y="660113"/>
            <a:ext cx="2268102" cy="150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9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ar-JO" sz="4000" b="1" dirty="0">
                <a:solidFill>
                  <a:srgbClr val="008080"/>
                </a:solidFill>
                <a:latin typeface="Calibri" panose="020F0502020204030204" pitchFamily="34" charset="0"/>
              </a:rPr>
              <a:t>قوانين سترافقنا خلال دروس المهارات الحياتيّة </a:t>
            </a:r>
            <a:endParaRPr lang="he-IL" sz="4000" b="1" dirty="0">
              <a:solidFill>
                <a:srgbClr val="008080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buClr>
                <a:schemeClr val="accent1">
                  <a:lumMod val="50000"/>
                </a:schemeClr>
              </a:buClr>
              <a:buNone/>
            </a:pPr>
            <a:endParaRPr lang="he-I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Clr>
                <a:schemeClr val="accent1">
                  <a:lumMod val="50000"/>
                </a:schemeClr>
              </a:buClr>
              <a:buNone/>
            </a:pPr>
            <a:r>
              <a:rPr lang="ar-JO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يوصى بترسيخ بعض القوانين كقاعدة لخلق حيّز محميّ للحوار, يُتيح الإصغاء والمُشاركة المُحتَرِمة الفعّالة . </a:t>
            </a:r>
          </a:p>
          <a:p>
            <a:pPr marL="45720" indent="0">
              <a:buClr>
                <a:schemeClr val="accent1">
                  <a:lumMod val="50000"/>
                </a:schemeClr>
              </a:buClr>
              <a:buNone/>
            </a:pPr>
            <a:r>
              <a:rPr lang="ar-JO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 </a:t>
            </a:r>
            <a:r>
              <a:rPr lang="ar-JO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he-I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ar-J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نجري حواراً مريحاً مُحتَرِماً, يُتيح خلق حيّز يُمكننا فيه المُشاركة بمضامين شخصيّة 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</a:pPr>
            <a:r>
              <a:rPr lang="ar-J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يُفصَحُ عنه في الدّرس هو مُلك لأصحابه, لا يحقّ لنا نشره أو نقلُه, احترام الخصوصيّة يُشعرنا جميعاً بالأمان.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</a:pPr>
            <a:r>
              <a:rPr lang="ar-J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لكلٍّ منّا حقّ اختيار المُشاركة بالحوار .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r>
              <a:rPr lang="ar-J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يمكنني أن أتنازل عن دوري في الكلام , ويجوز لي أن أطلبه في حال ندمتُ على تنازلي.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endParaRPr lang="he-IL" altLang="he-IL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Rock, Art, Craft, Holding Hands, Te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63051"/>
            <a:ext cx="1606550" cy="114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33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Google Shape;84998;p1"/>
          <p:cNvSpPr txBox="1">
            <a:spLocks noGrp="1"/>
          </p:cNvSpPr>
          <p:nvPr>
            <p:ph type="title"/>
          </p:nvPr>
        </p:nvSpPr>
        <p:spPr>
          <a:xfrm>
            <a:off x="508000" y="355847"/>
            <a:ext cx="111750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alibri"/>
              <a:buNone/>
            </a:pPr>
            <a:r>
              <a:rPr lang="ar-JO" sz="4000" b="1" dirty="0">
                <a:solidFill>
                  <a:srgbClr val="008080"/>
                </a:solidFill>
                <a:latin typeface="Calibri"/>
                <a:ea typeface="Calibri"/>
                <a:cs typeface="+mn-cs"/>
                <a:sym typeface="Calibri"/>
              </a:rPr>
              <a:t>قوانين للتّصرف في حيّز</a:t>
            </a:r>
            <a:r>
              <a:rPr lang="he-IL" sz="4000" b="1" dirty="0">
                <a:solidFill>
                  <a:srgbClr val="008080"/>
                </a:solidFill>
                <a:latin typeface="Calibri"/>
                <a:ea typeface="Calibri"/>
                <a:cs typeface="+mn-cs"/>
                <a:sym typeface="Calibri"/>
              </a:rPr>
              <a:t> </a:t>
            </a:r>
            <a:r>
              <a:rPr lang="ar-LB" sz="4000" b="1" dirty="0">
                <a:solidFill>
                  <a:srgbClr val="008080"/>
                </a:solidFill>
                <a:latin typeface="Calibri"/>
                <a:ea typeface="Calibri"/>
                <a:cs typeface="+mn-cs"/>
                <a:sym typeface="Calibri"/>
              </a:rPr>
              <a:t>ال-</a:t>
            </a:r>
            <a:r>
              <a:rPr lang="ar-JO" sz="4000" b="1" dirty="0">
                <a:solidFill>
                  <a:srgbClr val="008080"/>
                </a:solidFill>
                <a:latin typeface="Calibri"/>
                <a:ea typeface="Calibri"/>
                <a:cs typeface="+mn-cs"/>
                <a:sym typeface="Calibri"/>
              </a:rPr>
              <a:t> ZOOM-</a:t>
            </a:r>
            <a:br>
              <a:rPr lang="ar-JO" sz="4000" b="1" dirty="0">
                <a:solidFill>
                  <a:srgbClr val="008080"/>
                </a:solidFill>
                <a:cs typeface="+mn-cs"/>
              </a:rPr>
            </a:br>
            <a:endParaRPr sz="4000" b="1" dirty="0">
              <a:solidFill>
                <a:srgbClr val="008080"/>
              </a:solidFill>
              <a:cs typeface="+mn-cs"/>
            </a:endParaRPr>
          </a:p>
        </p:txBody>
      </p:sp>
      <p:sp>
        <p:nvSpPr>
          <p:cNvPr id="84999" name="Google Shape;84999;p1"/>
          <p:cNvSpPr txBox="1">
            <a:spLocks noGrp="1"/>
          </p:cNvSpPr>
          <p:nvPr>
            <p:ph type="body" idx="1"/>
          </p:nvPr>
        </p:nvSpPr>
        <p:spPr>
          <a:xfrm>
            <a:off x="275573" y="1990003"/>
            <a:ext cx="11636700" cy="47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28600" algn="r" rtl="1">
              <a:spcBef>
                <a:spcPts val="0"/>
              </a:spcBef>
              <a:spcAft>
                <a:spcPts val="0"/>
              </a:spcAft>
              <a:buClr>
                <a:srgbClr val="0F6F80"/>
              </a:buClr>
              <a:buSzPts val="2500"/>
              <a:buChar char="◼"/>
            </a:pPr>
            <a:r>
              <a:rPr lang="ar-JO" sz="2500" dirty="0">
                <a:solidFill>
                  <a:srgbClr val="0C0C0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</a:t>
            </a:r>
            <a:r>
              <a:rPr lang="ar-JO" sz="2400" dirty="0">
                <a:solidFill>
                  <a:srgbClr val="0C0C0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نختار مكاناً هادئًا.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28600" algn="r" rtl="1">
              <a:spcBef>
                <a:spcPts val="480"/>
              </a:spcBef>
              <a:spcAft>
                <a:spcPts val="0"/>
              </a:spcAft>
              <a:buClr>
                <a:srgbClr val="0F6F80"/>
              </a:buClr>
              <a:buSzPts val="2400"/>
              <a:buChar char="◼"/>
            </a:pPr>
            <a:r>
              <a:rPr lang="ar-JO" sz="2400" dirty="0">
                <a:solidFill>
                  <a:srgbClr val="0C0C0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ندخلُ إلى الدّرسِ بهندامٍ لائقٍ .</a:t>
            </a:r>
            <a:endParaRPr sz="2400" dirty="0">
              <a:solidFill>
                <a:srgbClr val="0C0C0C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74320" lvl="0" indent="-228600" algn="r" rtl="1">
              <a:spcBef>
                <a:spcPts val="480"/>
              </a:spcBef>
              <a:spcAft>
                <a:spcPts val="0"/>
              </a:spcAft>
              <a:buClr>
                <a:srgbClr val="0F6F80"/>
              </a:buClr>
              <a:buSzPts val="2400"/>
              <a:buChar char="◼"/>
            </a:pPr>
            <a:r>
              <a:rPr lang="ar-JO" sz="2400" dirty="0">
                <a:solidFill>
                  <a:srgbClr val="0C0C0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عند الانضمام للدّرس نكتب اسمنا الشخصيّ والحرفَ الأول من اسم عائلتنا.</a:t>
            </a:r>
            <a:endParaRPr sz="2400" dirty="0">
              <a:solidFill>
                <a:srgbClr val="0C0C0C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74320" lvl="0" indent="-228600" algn="r" rtl="1">
              <a:spcBef>
                <a:spcPts val="480"/>
              </a:spcBef>
              <a:spcAft>
                <a:spcPts val="0"/>
              </a:spcAft>
              <a:buClr>
                <a:srgbClr val="0F6F80"/>
              </a:buClr>
              <a:buSzPts val="2400"/>
              <a:buChar char="◼"/>
            </a:pPr>
            <a:r>
              <a:rPr lang="ar-JO" sz="2400" dirty="0">
                <a:solidFill>
                  <a:srgbClr val="0C0C0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مهمّ فتح الكاميرا، والتّأكد من اغلاق سمّاعة الصّوت.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28600" algn="r" rtl="1">
              <a:spcBef>
                <a:spcPts val="480"/>
              </a:spcBef>
              <a:spcAft>
                <a:spcPts val="0"/>
              </a:spcAft>
              <a:buClr>
                <a:srgbClr val="0F6F80"/>
              </a:buClr>
              <a:buSzPts val="2400"/>
              <a:buChar char="◼"/>
            </a:pPr>
            <a:r>
              <a:rPr lang="ar-JO" sz="2400" dirty="0">
                <a:solidFill>
                  <a:srgbClr val="0C0C0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المعلّم\ة  هو الّذي يعطي حقّ الكلام ، ويفتح السّماعة لمن يرغب بالمشاركة بالكلام.</a:t>
            </a:r>
            <a:endParaRPr sz="2400" dirty="0">
              <a:solidFill>
                <a:srgbClr val="0C0C0C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74320" lvl="0" indent="-228600" algn="r" rtl="1">
              <a:spcBef>
                <a:spcPts val="480"/>
              </a:spcBef>
              <a:spcAft>
                <a:spcPts val="0"/>
              </a:spcAft>
              <a:buClr>
                <a:srgbClr val="0F6F80"/>
              </a:buClr>
              <a:buSzPts val="2400"/>
              <a:buChar char="◼"/>
            </a:pPr>
            <a:r>
              <a:rPr lang="ar-JO" sz="2400" dirty="0">
                <a:solidFill>
                  <a:srgbClr val="0C0C0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عندما نرغبُ بالرّد على ما يُقال, نطلبُ ذلك برفعِ الإصبع 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76200" algn="r" rtl="1">
              <a:spcBef>
                <a:spcPts val="480"/>
              </a:spcBef>
              <a:spcAft>
                <a:spcPts val="0"/>
              </a:spcAft>
              <a:buClr>
                <a:srgbClr val="0F6F80"/>
              </a:buClr>
              <a:buSzPts val="2400"/>
              <a:buNone/>
            </a:pPr>
            <a:endParaRPr sz="2400" dirty="0">
              <a:solidFill>
                <a:srgbClr val="0C0C0C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" lvl="0" indent="0" algn="r" rtl="1">
              <a:spcBef>
                <a:spcPts val="480"/>
              </a:spcBef>
              <a:spcAft>
                <a:spcPts val="0"/>
              </a:spcAft>
              <a:buClr>
                <a:srgbClr val="0F6F80"/>
              </a:buClr>
              <a:buSzPts val="2400"/>
              <a:buNone/>
            </a:pPr>
            <a:r>
              <a:rPr lang="ar-JO" sz="2400" dirty="0">
                <a:solidFill>
                  <a:srgbClr val="0C0C0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المزيد من الاقتراحات تجدونها ّفي المُرشد لخلق مُناخٍ صفيّ آمن ومحميّ في الحيّز الافتراضيّ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indent="0" algn="r" rtl="1">
              <a:spcBef>
                <a:spcPts val="480"/>
              </a:spcBef>
              <a:spcAft>
                <a:spcPts val="0"/>
              </a:spcAft>
              <a:buClr>
                <a:srgbClr val="0F6F80"/>
              </a:buClr>
              <a:buSzPts val="2400"/>
              <a:buNone/>
            </a:pPr>
            <a:r>
              <a:rPr lang="ar-JO" sz="2400" u="sng" dirty="0">
                <a:solidFill>
                  <a:schemeClr val="hlin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  <a:hlinkClick r:id="rId3"/>
              </a:rPr>
              <a:t>مُرشد لخلق مناخ صفّي آمن في الحيّز الرقمي </a:t>
            </a:r>
            <a:r>
              <a:rPr lang="ar-JO" sz="2400" u="sng" dirty="0" err="1">
                <a:solidFill>
                  <a:schemeClr val="hlin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  <a:hlinkClick r:id="rId3"/>
              </a:rPr>
              <a:t>أيصا</a:t>
            </a:r>
            <a:endParaRPr sz="2400" dirty="0">
              <a:solidFill>
                <a:srgbClr val="0C0C0C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85000" name="Google Shape;85000;p1" descr="Rock, Art, Craft, Holding Hands, Tea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417" y="269240"/>
            <a:ext cx="1606550" cy="1141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18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508000" y="1653436"/>
            <a:ext cx="11210524" cy="4848717"/>
          </a:xfrm>
        </p:spPr>
        <p:txBody>
          <a:bodyPr>
            <a:no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ar-JO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بداية الدّرس نطلب من الطّلاب إحضار اللّوازم المطلوبة</a:t>
            </a:r>
            <a:endParaRPr lang="he-IL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3600"/>
              <a:buNone/>
            </a:pPr>
            <a:endParaRPr lang="he-I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ماذا نُحضر للدّرس ؟ </a:t>
            </a:r>
            <a:endParaRPr lang="he-IL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Vector Notepad, Notepad, 5X8 Notepad, Note, Paper, 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909" y="4199467"/>
            <a:ext cx="1206500" cy="169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raser, Pencil, Office, Group, Supplies, Paper, 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45" y="4077794"/>
            <a:ext cx="2344921" cy="155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21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203200" y="1990005"/>
            <a:ext cx="11210524" cy="3733462"/>
          </a:xfrm>
        </p:spPr>
        <p:txBody>
          <a:bodyPr>
            <a:no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he-IL" sz="4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3600"/>
              <a:buNone/>
            </a:pPr>
            <a:endParaRPr lang="he-IL" sz="4000" dirty="0"/>
          </a:p>
          <a:p>
            <a:endParaRPr lang="he-IL" sz="4000" dirty="0"/>
          </a:p>
          <a:p>
            <a:pPr marL="45720" indent="0">
              <a:lnSpc>
                <a:spcPct val="150000"/>
              </a:lnSpc>
              <a:buNone/>
            </a:pPr>
            <a:endParaRPr lang="he-I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03200" y="355847"/>
            <a:ext cx="11175013" cy="1054394"/>
          </a:xfrm>
        </p:spPr>
        <p:txBody>
          <a:bodyPr/>
          <a:lstStyle/>
          <a:p>
            <a:r>
              <a:rPr lang="ar-LB" sz="4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كيف حالكم؟</a:t>
            </a:r>
            <a:endParaRPr lang="he-IL" sz="4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9123" y="1652071"/>
            <a:ext cx="2459090" cy="263588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3884" y="3934906"/>
            <a:ext cx="2440916" cy="261640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0248" y="1652071"/>
            <a:ext cx="2440916" cy="261640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1509" y="4241594"/>
            <a:ext cx="2440916" cy="261640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74" y="1652071"/>
            <a:ext cx="2440916" cy="26164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28794" y="2286226"/>
            <a:ext cx="146845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LB" dirty="0">
                <a:latin typeface="Arial" panose="020B0604020202020204" pitchFamily="34" charset="0"/>
                <a:cs typeface="Arial" panose="020B0604020202020204" pitchFamily="34" charset="0"/>
              </a:rPr>
              <a:t>ما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هي الفكرة الأولى الّتي راودتكَ عندما </a:t>
            </a:r>
            <a:r>
              <a:rPr lang="ar-LB" dirty="0" err="1">
                <a:latin typeface="Arial" panose="020B0604020202020204" pitchFamily="34" charset="0"/>
                <a:cs typeface="Arial" panose="020B0604020202020204" pitchFamily="34" charset="0"/>
              </a:rPr>
              <a:t>استي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قظت اليوم</a:t>
            </a:r>
            <a:r>
              <a:rPr lang="he-IL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26234" y="2425240"/>
            <a:ext cx="146845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من جعلكَ تشعرُ شعوراً جيّداً اليوم؟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642" y="2384598"/>
            <a:ext cx="1468457" cy="8771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لأيّ أمرٍ ستُكرّس جهودك اليوم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he-IL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7216862" y="4739023"/>
            <a:ext cx="131355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ماذا يهمّكَ أن تعرفَ عنك المعلّمة اليوم </a:t>
            </a:r>
            <a: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5159" y="4707804"/>
            <a:ext cx="108488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أيّ جزء من هذا اليوم سيكون الأفضل</a:t>
            </a:r>
          </a:p>
          <a:p>
            <a:pPr algn="ctr"/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بالنّسبة لك؟ </a:t>
            </a:r>
          </a:p>
        </p:txBody>
      </p:sp>
    </p:spTree>
    <p:extLst>
      <p:ext uri="{BB962C8B-B14F-4D97-AF65-F5344CB8AC3E}">
        <p14:creationId xmlns:p14="http://schemas.microsoft.com/office/powerpoint/2010/main" val="42777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96983" y="1704814"/>
            <a:ext cx="11526982" cy="4797339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نتعر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 على "الحجارة الكبيرة" في حياتنا 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خلال الفترة الآنيّة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e-IL" sz="24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لاحظ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الفرص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الكامنة في هذه الفترة لتحقيق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هداف</a:t>
            </a:r>
            <a:r>
              <a:rPr lang="ar-SA" sz="240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نا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وتطل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عات</a:t>
            </a:r>
            <a:r>
              <a:rPr lang="ar-SA" sz="240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نا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سنقوم بتحليل تعاملنا مع وقت الفراغ خلال مكوثنا في البيت بواسطة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نموذج</a:t>
            </a:r>
            <a:r>
              <a:rPr lang="he-IL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حيث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سن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حد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 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مَواطن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القوّة والضّعف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الفرص وال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عقبات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طريق</a:t>
            </a:r>
            <a:r>
              <a:rPr lang="ar-SA" sz="240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نا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نحو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تحقيق 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هداف</a:t>
            </a:r>
            <a:r>
              <a:rPr lang="ar-SA" sz="240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نا</a:t>
            </a:r>
            <a:r>
              <a:rPr lang="he-IL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LB" sz="24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ar-LB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سن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مي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ز و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حد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 الفرق بين وقت الفرصة ووقت المخاطرة 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سن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حد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 الحدود الداخلي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 والحدود الخارجي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وكيف يمكن أن تكون "الحدود الداخلي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ة" أو "إشارة المرور الداخلي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ة" 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مؤشّرًا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لسلوك الذي 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ينطوي على خطرٍ نودّ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تجنّبه</a:t>
            </a:r>
            <a:r>
              <a:rPr lang="he-IL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e-I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endParaRPr lang="he-IL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ماذا سنتعلّم اليوم؟</a:t>
            </a:r>
            <a:endParaRPr lang="he-IL" sz="4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6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4800" y="1719071"/>
            <a:ext cx="11607451" cy="49698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قص</a:t>
            </a: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ّ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ة الحجارة الكبيرة</a:t>
            </a:r>
            <a:b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ar-SA" sz="24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سنشاهد الآن فيلمًا قصيرًا</a:t>
            </a:r>
            <a:r>
              <a:rPr lang="ar-JO" sz="24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endParaRPr lang="ar-JO" sz="2400" spc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buClr>
                <a:schemeClr val="accent1">
                  <a:lumMod val="50000"/>
                </a:schemeClr>
              </a:buClr>
              <a:buNone/>
            </a:pPr>
            <a:endParaRPr lang="he-I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404252" cy="10543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ar-JO" sz="4000" b="1" dirty="0">
                <a:solidFill>
                  <a:srgbClr val="008080"/>
                </a:solidFill>
                <a:latin typeface="Calibri" panose="020F0502020204030204" pitchFamily="34" charset="0"/>
              </a:rPr>
              <a:t>تجربة  فرديّة أو جماعيّة</a:t>
            </a:r>
            <a:endParaRPr lang="he-IL" sz="4000" b="1" dirty="0">
              <a:solidFill>
                <a:srgbClr val="00808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מציין מיקום תוכן 6" descr="Priorities - start with the most important things - YouTube ו- 9 דפים נוספים ‏- Microsoft Edge">
            <a:hlinkClick r:id="rId3"/>
            <a:extLst>
              <a:ext uri="{FF2B5EF4-FFF2-40B4-BE49-F238E27FC236}">
                <a16:creationId xmlns:a16="http://schemas.microsoft.com/office/drawing/2014/main" id="{F55A6099-ACEA-45A2-A152-8F1D766899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t="21076" r="35228" b="18937"/>
          <a:stretch/>
        </p:blipFill>
        <p:spPr>
          <a:xfrm>
            <a:off x="3441032" y="2981279"/>
            <a:ext cx="5309936" cy="280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70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92691" y="1648733"/>
            <a:ext cx="11699309" cy="503245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2593" y="285509"/>
            <a:ext cx="11175013" cy="10543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ar-JO" sz="4400" b="1" dirty="0">
                <a:solidFill>
                  <a:srgbClr val="008080"/>
                </a:solidFill>
                <a:latin typeface="Arial" panose="020B0604020202020204" pitchFamily="34" charset="0"/>
              </a:rPr>
              <a:t>نُخطّط أوقات الفراغ</a:t>
            </a:r>
            <a:endParaRPr lang="he-IL" sz="4400" b="1" dirty="0">
              <a:solidFill>
                <a:srgbClr val="00808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2" descr="https://www.windows2universe.org/teacher_resources/images/WS_INT_oxygen_1.jpg">
            <a:extLst>
              <a:ext uri="{FF2B5EF4-FFF2-40B4-BE49-F238E27FC236}">
                <a16:creationId xmlns:a16="http://schemas.microsoft.com/office/drawing/2014/main" id="{3DA084F6-21AD-4830-A187-17A3DADC0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0217" y="2319342"/>
            <a:ext cx="7024255" cy="3479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3EEB25E0-0341-4DA4-B841-96CD18A73407}"/>
              </a:ext>
            </a:extLst>
          </p:cNvPr>
          <p:cNvSpPr/>
          <p:nvPr/>
        </p:nvSpPr>
        <p:spPr>
          <a:xfrm>
            <a:off x="3446556" y="36117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ar-J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اكتبوا</a:t>
            </a:r>
            <a:r>
              <a:rPr lang="ar-J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قائمة تتضمّن </a:t>
            </a:r>
            <a:r>
              <a:rPr lang="ar-J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أربع</a:t>
            </a:r>
            <a:r>
              <a:rPr lang="ar-S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ar-J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أشياء</a:t>
            </a:r>
            <a:r>
              <a:rPr lang="ar-S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ar-J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أمور </a:t>
            </a:r>
            <a:r>
              <a:rPr lang="ar-S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ستسنح لكم فرصة القيام بها الآن </a:t>
            </a:r>
            <a:r>
              <a:rPr lang="ar-J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خلال </a:t>
            </a:r>
            <a:r>
              <a:rPr lang="ar-S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فترة مكوثكم</a:t>
            </a:r>
            <a:r>
              <a:rPr lang="ar-J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البيت</a:t>
            </a:r>
            <a:r>
              <a:rPr lang="ar-S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حيث لا يوجد دوام مدرسيّ</a:t>
            </a:r>
            <a:r>
              <a:rPr lang="ar-J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؟ </a:t>
            </a:r>
          </a:p>
        </p:txBody>
      </p:sp>
    </p:spTree>
    <p:extLst>
      <p:ext uri="{BB962C8B-B14F-4D97-AF65-F5344CB8AC3E}">
        <p14:creationId xmlns:p14="http://schemas.microsoft.com/office/powerpoint/2010/main" val="2510311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שת">
  <a:themeElements>
    <a:clrScheme name="התאמה אישית 59">
      <a:dk1>
        <a:sysClr val="windowText" lastClr="000000"/>
      </a:dk1>
      <a:lt1>
        <a:sysClr val="window" lastClr="FFFFFF"/>
      </a:lt1>
      <a:dk2>
        <a:srgbClr val="C8ECF3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0070C0"/>
      </a:hlink>
      <a:folHlink>
        <a:srgbClr val="0070C0"/>
      </a:folHlink>
    </a:clrScheme>
    <a:fontScheme name="רשת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רשת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2205</Words>
  <Application>Microsoft Office PowerPoint</Application>
  <PresentationFormat>מסך רחב</PresentationFormat>
  <Paragraphs>281</Paragraphs>
  <Slides>26</Slides>
  <Notes>25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34" baseType="lpstr">
      <vt:lpstr>Arial</vt:lpstr>
      <vt:lpstr>Calibri</vt:lpstr>
      <vt:lpstr>Franklin Gothic Medium</vt:lpstr>
      <vt:lpstr>Georgia</vt:lpstr>
      <vt:lpstr>Varela Round</vt:lpstr>
      <vt:lpstr>Wingdings</vt:lpstr>
      <vt:lpstr>Wingdings 2</vt:lpstr>
      <vt:lpstr>רשת</vt:lpstr>
      <vt:lpstr> "وقت الفراغ والتّصرّفات الخطرة"  البعيد هو القريب الجديد!     </vt:lpstr>
      <vt:lpstr>لحظة قبل أن نبدأ...</vt:lpstr>
      <vt:lpstr>قوانين سترافقنا خلال دروس المهارات الحياتيّة </vt:lpstr>
      <vt:lpstr>قوانين للتّصرف في حيّز ال- ZOOM- </vt:lpstr>
      <vt:lpstr>ماذا نُحضر للدّرس ؟ </vt:lpstr>
      <vt:lpstr>كيف حالكم؟</vt:lpstr>
      <vt:lpstr>ماذا سنتعلّم اليوم؟</vt:lpstr>
      <vt:lpstr>تجربة  فرديّة أو جماعيّة</vt:lpstr>
      <vt:lpstr>نُخطّط أوقات الفراغ</vt:lpstr>
      <vt:lpstr>نُخطّط أوقات الفراغ</vt:lpstr>
      <vt:lpstr>من يرغب بمشاركة الإجابة ؟ </vt:lpstr>
      <vt:lpstr>لحظة , نحنُ نتعلّم !</vt:lpstr>
      <vt:lpstr>ما معنى SWOT   وما المقصود بكلّ حرف؟</vt:lpstr>
      <vt:lpstr>لحظة , نحنُ نتعلّم !</vt:lpstr>
      <vt:lpstr>أعدّوا جدول SWOT الخاص بكم</vt:lpstr>
      <vt:lpstr> تمييز وتحديد الفرق بين وقت الفرصة ووقت المخاطرة </vt:lpstr>
      <vt:lpstr>تمييز وتحديد الفرق بين وقت الفرصة ووقت المخاطرة </vt:lpstr>
      <vt:lpstr>تمييز وتحديد الفرق بين وقت الفرصة ووقت المخاطرة.   </vt:lpstr>
      <vt:lpstr>لحظة , نحنُ نتعلّم !</vt:lpstr>
      <vt:lpstr>لحظة , نحنُ نتعلّم !</vt:lpstr>
      <vt:lpstr>لحظة , نحنُ نتعلّم !</vt:lpstr>
      <vt:lpstr>لحظة , نحنُ نفكّر ونتعلّم !</vt:lpstr>
      <vt:lpstr>من يرغب بمشاركة الإجابة ؟ </vt:lpstr>
      <vt:lpstr>ماذا أريد أن أقول مع خِتام درسِنا ؟ (أُكتبوا ما لديكم,  بشكلٍ مُحتَرِم في التشات )</vt:lpstr>
      <vt:lpstr>الختام والتّلخيص</vt:lpstr>
      <vt:lpstr>ختاماً...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Teacher</dc:creator>
  <cp:lastModifiedBy>Safa</cp:lastModifiedBy>
  <cp:revision>162</cp:revision>
  <dcterms:created xsi:type="dcterms:W3CDTF">2020-04-16T16:07:27Z</dcterms:created>
  <dcterms:modified xsi:type="dcterms:W3CDTF">2020-08-28T17:02:28Z</dcterms:modified>
</cp:coreProperties>
</file>